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537" r:id="rId2"/>
    <p:sldId id="328" r:id="rId3"/>
    <p:sldId id="541" r:id="rId4"/>
    <p:sldId id="545" r:id="rId5"/>
    <p:sldId id="543" r:id="rId6"/>
    <p:sldId id="544" r:id="rId7"/>
    <p:sldId id="546" r:id="rId8"/>
    <p:sldId id="547" r:id="rId9"/>
    <p:sldId id="549" r:id="rId10"/>
    <p:sldId id="548" r:id="rId11"/>
    <p:sldId id="407" r:id="rId12"/>
    <p:sldId id="344" r:id="rId13"/>
    <p:sldId id="343" r:id="rId14"/>
    <p:sldId id="348" r:id="rId15"/>
    <p:sldId id="329" r:id="rId16"/>
    <p:sldId id="538" r:id="rId17"/>
    <p:sldId id="331" r:id="rId18"/>
    <p:sldId id="337" r:id="rId19"/>
    <p:sldId id="334" r:id="rId20"/>
    <p:sldId id="333" r:id="rId21"/>
    <p:sldId id="338" r:id="rId22"/>
    <p:sldId id="330" r:id="rId23"/>
    <p:sldId id="332" r:id="rId24"/>
    <p:sldId id="336" r:id="rId25"/>
    <p:sldId id="339" r:id="rId26"/>
    <p:sldId id="539" r:id="rId27"/>
    <p:sldId id="340" r:id="rId28"/>
    <p:sldId id="341" r:id="rId29"/>
    <p:sldId id="345" r:id="rId30"/>
    <p:sldId id="346" r:id="rId31"/>
    <p:sldId id="540" r:id="rId32"/>
    <p:sldId id="347" r:id="rId33"/>
    <p:sldId id="34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69"/>
    <p:restoredTop sz="94672"/>
  </p:normalViewPr>
  <p:slideViewPr>
    <p:cSldViewPr snapToGrid="0" snapToObjects="1">
      <p:cViewPr varScale="1">
        <p:scale>
          <a:sx n="125" d="100"/>
          <a:sy n="125" d="100"/>
        </p:scale>
        <p:origin x="16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D7D17-6095-D940-89AB-64358FB46A57}" type="slidenum">
              <a:rPr lang="en-US" smtClean="0"/>
              <a:t>28</a:t>
            </a:fld>
            <a:endParaRPr lang="en-US"/>
          </a:p>
        </p:txBody>
      </p:sp>
    </p:spTree>
    <p:extLst>
      <p:ext uri="{BB962C8B-B14F-4D97-AF65-F5344CB8AC3E}">
        <p14:creationId xmlns:p14="http://schemas.microsoft.com/office/powerpoint/2010/main" val="191460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D7D17-6095-D940-89AB-64358FB46A57}" type="slidenum">
              <a:rPr lang="en-US" smtClean="0"/>
              <a:t>29</a:t>
            </a:fld>
            <a:endParaRPr lang="en-US"/>
          </a:p>
        </p:txBody>
      </p:sp>
    </p:spTree>
    <p:extLst>
      <p:ext uri="{BB962C8B-B14F-4D97-AF65-F5344CB8AC3E}">
        <p14:creationId xmlns:p14="http://schemas.microsoft.com/office/powerpoint/2010/main" val="3392144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FD7D17-6095-D940-89AB-64358FB46A57}" type="slidenum">
              <a:rPr lang="en-US" smtClean="0"/>
              <a:t>30</a:t>
            </a:fld>
            <a:endParaRPr lang="en-US"/>
          </a:p>
        </p:txBody>
      </p:sp>
    </p:spTree>
    <p:extLst>
      <p:ext uri="{BB962C8B-B14F-4D97-AF65-F5344CB8AC3E}">
        <p14:creationId xmlns:p14="http://schemas.microsoft.com/office/powerpoint/2010/main" val="782396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4/14/22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4/14/22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4/14/22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4/14/22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4/14/22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4/14/22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4/14/22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4/14/22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2022</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EB88F-1FEE-AD55-0137-047266008BC3}"/>
              </a:ext>
            </a:extLst>
          </p:cNvPr>
          <p:cNvSpPr>
            <a:spLocks noGrp="1"/>
          </p:cNvSpPr>
          <p:nvPr>
            <p:ph type="title"/>
          </p:nvPr>
        </p:nvSpPr>
        <p:spPr/>
        <p:txBody>
          <a:bodyPr/>
          <a:lstStyle/>
          <a:p>
            <a:pPr algn="l"/>
            <a:r>
              <a:rPr lang="en-US" dirty="0"/>
              <a:t>CABRI Experiment</a:t>
            </a:r>
          </a:p>
        </p:txBody>
      </p:sp>
      <p:sp>
        <p:nvSpPr>
          <p:cNvPr id="3" name="Content Placeholder 2">
            <a:extLst>
              <a:ext uri="{FF2B5EF4-FFF2-40B4-BE49-F238E27FC236}">
                <a16:creationId xmlns:a16="http://schemas.microsoft.com/office/drawing/2014/main" id="{B3E27DCF-6B3D-5AC9-58EA-76E02853F0A1}"/>
              </a:ext>
            </a:extLst>
          </p:cNvPr>
          <p:cNvSpPr>
            <a:spLocks noGrp="1"/>
          </p:cNvSpPr>
          <p:nvPr>
            <p:ph idx="1"/>
          </p:nvPr>
        </p:nvSpPr>
        <p:spPr>
          <a:xfrm>
            <a:off x="609600" y="2160495"/>
            <a:ext cx="4765040" cy="3965670"/>
          </a:xfrm>
        </p:spPr>
        <p:txBody>
          <a:bodyPr/>
          <a:lstStyle/>
          <a:p>
            <a:r>
              <a:rPr lang="en-US" sz="2000" dirty="0"/>
              <a:t>Decrease of fuel density and fuel fragmentation in the unmolten zone of the fuel pellet due to the slow power transient</a:t>
            </a:r>
          </a:p>
          <a:p>
            <a:r>
              <a:rPr lang="en-US" sz="2000" dirty="0"/>
              <a:t>With low smear density fuel, a significant effect of the retained fission gas on the degradation of fuel thermal performance at overpower conditions has been</a:t>
            </a:r>
          </a:p>
          <a:p>
            <a:r>
              <a:rPr lang="en-US" sz="2000" dirty="0"/>
              <a:t>With high smear density fuel, mechanical loading can be high enough to cause significant clad straining or even failure</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7CD62FE4-1190-D300-31C2-3060FDAD5B35}"/>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pic>
        <p:nvPicPr>
          <p:cNvPr id="5" name="Picture 4">
            <a:extLst>
              <a:ext uri="{FF2B5EF4-FFF2-40B4-BE49-F238E27FC236}">
                <a16:creationId xmlns:a16="http://schemas.microsoft.com/office/drawing/2014/main" id="{841F3792-1036-52DB-5B36-413A5E329F19}"/>
              </a:ext>
            </a:extLst>
          </p:cNvPr>
          <p:cNvPicPr>
            <a:picLocks noChangeAspect="1"/>
          </p:cNvPicPr>
          <p:nvPr/>
        </p:nvPicPr>
        <p:blipFill>
          <a:blip r:embed="rId2"/>
          <a:stretch>
            <a:fillRect/>
          </a:stretch>
        </p:blipFill>
        <p:spPr>
          <a:xfrm>
            <a:off x="5862320" y="689884"/>
            <a:ext cx="5405120" cy="5666467"/>
          </a:xfrm>
          <a:prstGeom prst="rect">
            <a:avLst/>
          </a:prstGeom>
        </p:spPr>
      </p:pic>
    </p:spTree>
    <p:extLst>
      <p:ext uri="{BB962C8B-B14F-4D97-AF65-F5344CB8AC3E}">
        <p14:creationId xmlns:p14="http://schemas.microsoft.com/office/powerpoint/2010/main" val="126850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Metallic Fuel Microstructure and Performance</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11</a:t>
            </a:fld>
            <a:endParaRPr lang="en-US"/>
          </a:p>
        </p:txBody>
      </p:sp>
    </p:spTree>
    <p:extLst>
      <p:ext uri="{BB962C8B-B14F-4D97-AF65-F5344CB8AC3E}">
        <p14:creationId xmlns:p14="http://schemas.microsoft.com/office/powerpoint/2010/main" val="166540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Why metallic fuel?</a:t>
            </a:r>
          </a:p>
        </p:txBody>
      </p:sp>
      <p:pic>
        <p:nvPicPr>
          <p:cNvPr id="5" name="Content Placeholder 4">
            <a:extLst>
              <a:ext uri="{FF2B5EF4-FFF2-40B4-BE49-F238E27FC236}">
                <a16:creationId xmlns:a16="http://schemas.microsoft.com/office/drawing/2014/main" id="{41E35702-3AFD-FF44-8E24-6665BFE3DA26}"/>
              </a:ext>
            </a:extLst>
          </p:cNvPr>
          <p:cNvPicPr>
            <a:picLocks noGrp="1" noChangeAspect="1"/>
          </p:cNvPicPr>
          <p:nvPr>
            <p:ph idx="1"/>
          </p:nvPr>
        </p:nvPicPr>
        <p:blipFill>
          <a:blip r:embed="rId2"/>
          <a:stretch>
            <a:fillRect/>
          </a:stretch>
        </p:blipFill>
        <p:spPr>
          <a:xfrm>
            <a:off x="8337384" y="656440"/>
            <a:ext cx="2967925" cy="3142938"/>
          </a:xfrm>
          <a:prstGeom prst="rect">
            <a:avLst/>
          </a:prstGeom>
        </p:spPr>
      </p:pic>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a:p>
        </p:txBody>
      </p:sp>
      <p:pic>
        <p:nvPicPr>
          <p:cNvPr id="7" name="Picture 6">
            <a:extLst>
              <a:ext uri="{FF2B5EF4-FFF2-40B4-BE49-F238E27FC236}">
                <a16:creationId xmlns:a16="http://schemas.microsoft.com/office/drawing/2014/main" id="{F6A24C27-9683-7744-AB66-FA027F9F5C41}"/>
              </a:ext>
            </a:extLst>
          </p:cNvPr>
          <p:cNvPicPr>
            <a:picLocks noChangeAspect="1"/>
          </p:cNvPicPr>
          <p:nvPr/>
        </p:nvPicPr>
        <p:blipFill>
          <a:blip r:embed="rId3"/>
          <a:stretch>
            <a:fillRect/>
          </a:stretch>
        </p:blipFill>
        <p:spPr>
          <a:xfrm>
            <a:off x="8387145" y="3781426"/>
            <a:ext cx="2918164" cy="2940050"/>
          </a:xfrm>
          <a:prstGeom prst="rect">
            <a:avLst/>
          </a:prstGeom>
        </p:spPr>
      </p:pic>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It has demonstrated a high burnup capability beyond 20%</a:t>
            </a:r>
          </a:p>
          <a:p>
            <a:r>
              <a:rPr lang="en-US" sz="2000" dirty="0"/>
              <a:t>Metal fuel also has superior off-normal performance characteristics, in particular for the run-beyond-cladding-breach conditions due to the compatibility of metal fuel with sodium coolant</a:t>
            </a:r>
          </a:p>
          <a:p>
            <a:r>
              <a:rPr lang="en-US" sz="2000" dirty="0"/>
              <a:t>The inherent passive safety potential where metal fuel is far superior to other fuel types (less stored Doppler reactivity)</a:t>
            </a:r>
          </a:p>
          <a:p>
            <a:r>
              <a:rPr lang="en-US" sz="2000" dirty="0"/>
              <a:t>Metal fuel also allows a very simple injection-casting fabrication technique and electrorefining-based fuel cycle closure, which promises simpler waste management, proliferation-resistance, and much improved economics </a:t>
            </a:r>
          </a:p>
        </p:txBody>
      </p:sp>
    </p:spTree>
    <p:extLst>
      <p:ext uri="{BB962C8B-B14F-4D97-AF65-F5344CB8AC3E}">
        <p14:creationId xmlns:p14="http://schemas.microsoft.com/office/powerpoint/2010/main" val="3790310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5D68-CBAE-0C4F-9BD6-BF95B8866548}"/>
              </a:ext>
            </a:extLst>
          </p:cNvPr>
          <p:cNvSpPr>
            <a:spLocks noGrp="1"/>
          </p:cNvSpPr>
          <p:nvPr>
            <p:ph type="title"/>
          </p:nvPr>
        </p:nvSpPr>
        <p:spPr/>
        <p:txBody>
          <a:bodyPr/>
          <a:lstStyle/>
          <a:p>
            <a:r>
              <a:rPr lang="en-US" dirty="0"/>
              <a:t>Why do we alloy?</a:t>
            </a:r>
          </a:p>
        </p:txBody>
      </p:sp>
      <p:sp>
        <p:nvSpPr>
          <p:cNvPr id="3" name="Content Placeholder 2">
            <a:extLst>
              <a:ext uri="{FF2B5EF4-FFF2-40B4-BE49-F238E27FC236}">
                <a16:creationId xmlns:a16="http://schemas.microsoft.com/office/drawing/2014/main" id="{FADF5AF1-C9B1-2743-BA5B-9FF8A8D895DB}"/>
              </a:ext>
            </a:extLst>
          </p:cNvPr>
          <p:cNvSpPr>
            <a:spLocks noGrp="1"/>
          </p:cNvSpPr>
          <p:nvPr>
            <p:ph idx="1"/>
          </p:nvPr>
        </p:nvSpPr>
        <p:spPr>
          <a:xfrm>
            <a:off x="609600" y="2160495"/>
            <a:ext cx="8201122" cy="3965670"/>
          </a:xfrm>
        </p:spPr>
        <p:txBody>
          <a:bodyPr/>
          <a:lstStyle/>
          <a:p>
            <a:r>
              <a:rPr lang="en-US" sz="2000" dirty="0"/>
              <a:t>Unalloyed swelling can reach &gt;150% at target burnups </a:t>
            </a:r>
          </a:p>
          <a:p>
            <a:r>
              <a:rPr lang="en-US" sz="2000" dirty="0"/>
              <a:t>Anisotropic swelling of alpha U</a:t>
            </a:r>
          </a:p>
          <a:p>
            <a:pPr lvl="1"/>
            <a:r>
              <a:rPr lang="en-US" sz="2000" dirty="0"/>
              <a:t>thermal expansion</a:t>
            </a:r>
          </a:p>
          <a:p>
            <a:pPr lvl="1"/>
            <a:r>
              <a:rPr lang="en-US" sz="2000" dirty="0"/>
              <a:t>irradiation growth</a:t>
            </a:r>
          </a:p>
          <a:p>
            <a:r>
              <a:rPr lang="en-US" sz="2000" dirty="0"/>
              <a:t>Cavitation swelling is characterized by large irregular cavities that form by mechanical tearing at grain and sub-grain boundaries, resulting in a very deformed “swirled” microstructure</a:t>
            </a:r>
          </a:p>
          <a:p>
            <a:endParaRPr lang="en-US" sz="2000" dirty="0"/>
          </a:p>
        </p:txBody>
      </p:sp>
      <p:sp>
        <p:nvSpPr>
          <p:cNvPr id="4" name="Slide Number Placeholder 3">
            <a:extLst>
              <a:ext uri="{FF2B5EF4-FFF2-40B4-BE49-F238E27FC236}">
                <a16:creationId xmlns:a16="http://schemas.microsoft.com/office/drawing/2014/main" id="{EF9143D5-0E8C-344A-A469-E13A1649AF6F}"/>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5" name="Picture 4">
            <a:extLst>
              <a:ext uri="{FF2B5EF4-FFF2-40B4-BE49-F238E27FC236}">
                <a16:creationId xmlns:a16="http://schemas.microsoft.com/office/drawing/2014/main" id="{700E6B1C-B929-1B45-A072-0061E53CA47B}"/>
              </a:ext>
            </a:extLst>
          </p:cNvPr>
          <p:cNvPicPr>
            <a:picLocks noChangeAspect="1"/>
          </p:cNvPicPr>
          <p:nvPr/>
        </p:nvPicPr>
        <p:blipFill>
          <a:blip r:embed="rId2"/>
          <a:stretch>
            <a:fillRect/>
          </a:stretch>
        </p:blipFill>
        <p:spPr>
          <a:xfrm>
            <a:off x="8939838" y="1744981"/>
            <a:ext cx="2440322" cy="1954283"/>
          </a:xfrm>
          <a:prstGeom prst="rect">
            <a:avLst/>
          </a:prstGeom>
        </p:spPr>
      </p:pic>
      <p:pic>
        <p:nvPicPr>
          <p:cNvPr id="6" name="Picture 5">
            <a:extLst>
              <a:ext uri="{FF2B5EF4-FFF2-40B4-BE49-F238E27FC236}">
                <a16:creationId xmlns:a16="http://schemas.microsoft.com/office/drawing/2014/main" id="{A1111070-38E8-4642-B8BC-17AD8350F52D}"/>
              </a:ext>
            </a:extLst>
          </p:cNvPr>
          <p:cNvPicPr>
            <a:picLocks noChangeAspect="1"/>
          </p:cNvPicPr>
          <p:nvPr/>
        </p:nvPicPr>
        <p:blipFill>
          <a:blip r:embed="rId3"/>
          <a:stretch>
            <a:fillRect/>
          </a:stretch>
        </p:blipFill>
        <p:spPr>
          <a:xfrm>
            <a:off x="8810722" y="3854976"/>
            <a:ext cx="2698555" cy="2501375"/>
          </a:xfrm>
          <a:prstGeom prst="rect">
            <a:avLst/>
          </a:prstGeom>
        </p:spPr>
      </p:pic>
      <p:pic>
        <p:nvPicPr>
          <p:cNvPr id="7" name="Picture 6">
            <a:extLst>
              <a:ext uri="{FF2B5EF4-FFF2-40B4-BE49-F238E27FC236}">
                <a16:creationId xmlns:a16="http://schemas.microsoft.com/office/drawing/2014/main" id="{8C914BA8-E983-B04C-981A-14F4492FB65D}"/>
              </a:ext>
            </a:extLst>
          </p:cNvPr>
          <p:cNvPicPr>
            <a:picLocks noChangeAspect="1"/>
          </p:cNvPicPr>
          <p:nvPr/>
        </p:nvPicPr>
        <p:blipFill>
          <a:blip r:embed="rId4"/>
          <a:stretch>
            <a:fillRect/>
          </a:stretch>
        </p:blipFill>
        <p:spPr>
          <a:xfrm>
            <a:off x="3708656" y="4811553"/>
            <a:ext cx="2882569" cy="1909923"/>
          </a:xfrm>
          <a:prstGeom prst="rect">
            <a:avLst/>
          </a:prstGeom>
        </p:spPr>
      </p:pic>
    </p:spTree>
    <p:extLst>
      <p:ext uri="{BB962C8B-B14F-4D97-AF65-F5344CB8AC3E}">
        <p14:creationId xmlns:p14="http://schemas.microsoft.com/office/powerpoint/2010/main" val="2627031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2B05-683E-1242-B112-DF70D4C8CF64}"/>
              </a:ext>
            </a:extLst>
          </p:cNvPr>
          <p:cNvSpPr>
            <a:spLocks noGrp="1"/>
          </p:cNvSpPr>
          <p:nvPr>
            <p:ph type="title"/>
          </p:nvPr>
        </p:nvSpPr>
        <p:spPr/>
        <p:txBody>
          <a:bodyPr/>
          <a:lstStyle/>
          <a:p>
            <a:r>
              <a:rPr lang="en-US" dirty="0"/>
              <a:t>Alloying attempts</a:t>
            </a:r>
          </a:p>
        </p:txBody>
      </p:sp>
      <p:sp>
        <p:nvSpPr>
          <p:cNvPr id="3" name="Content Placeholder 2">
            <a:extLst>
              <a:ext uri="{FF2B5EF4-FFF2-40B4-BE49-F238E27FC236}">
                <a16:creationId xmlns:a16="http://schemas.microsoft.com/office/drawing/2014/main" id="{D0604BA8-4293-5645-B03C-929EC5C1F423}"/>
              </a:ext>
            </a:extLst>
          </p:cNvPr>
          <p:cNvSpPr>
            <a:spLocks noGrp="1"/>
          </p:cNvSpPr>
          <p:nvPr>
            <p:ph idx="1"/>
          </p:nvPr>
        </p:nvSpPr>
        <p:spPr>
          <a:xfrm>
            <a:off x="609600" y="2160495"/>
            <a:ext cx="7268003" cy="3965670"/>
          </a:xfrm>
        </p:spPr>
        <p:txBody>
          <a:bodyPr>
            <a:normAutofit fontScale="85000" lnSpcReduction="20000"/>
          </a:bodyPr>
          <a:lstStyle/>
          <a:p>
            <a:r>
              <a:rPr lang="en-US" dirty="0"/>
              <a:t>Adjusted U</a:t>
            </a:r>
          </a:p>
          <a:p>
            <a:pPr lvl="1"/>
            <a:r>
              <a:rPr lang="en-US" dirty="0"/>
              <a:t>Small amounts of Al, Fe, or Si</a:t>
            </a:r>
          </a:p>
          <a:p>
            <a:r>
              <a:rPr lang="en-US" dirty="0"/>
              <a:t>U-</a:t>
            </a:r>
            <a:r>
              <a:rPr lang="en-US" dirty="0" err="1"/>
              <a:t>Fissium</a:t>
            </a:r>
            <a:r>
              <a:rPr lang="en-US" dirty="0"/>
              <a:t> (U-Fs)</a:t>
            </a:r>
          </a:p>
          <a:p>
            <a:pPr lvl="1"/>
            <a:r>
              <a:rPr lang="en-US" dirty="0" err="1"/>
              <a:t>Fissium</a:t>
            </a:r>
            <a:r>
              <a:rPr lang="en-US" dirty="0"/>
              <a:t> is an artificial mixture of the natural elements represented among the fission products to simulate the chemical composition of the material resulting from fission</a:t>
            </a:r>
          </a:p>
          <a:p>
            <a:r>
              <a:rPr lang="en-US" dirty="0"/>
              <a:t>Further studies on U alloys have centered on elements that form extensive solid solutions with U in the high-temperature </a:t>
            </a:r>
            <a:r>
              <a:rPr lang="el-GR" dirty="0"/>
              <a:t>γ-</a:t>
            </a:r>
            <a:r>
              <a:rPr lang="en-US" dirty="0"/>
              <a:t>phase, specifically Mo, </a:t>
            </a:r>
            <a:r>
              <a:rPr lang="en-US" dirty="0" err="1"/>
              <a:t>Zr</a:t>
            </a:r>
            <a:r>
              <a:rPr lang="en-US" dirty="0"/>
              <a:t>, </a:t>
            </a:r>
            <a:r>
              <a:rPr lang="en-US" dirty="0" err="1"/>
              <a:t>Ti</a:t>
            </a:r>
            <a:r>
              <a:rPr lang="en-US" dirty="0"/>
              <a:t>, and </a:t>
            </a:r>
            <a:r>
              <a:rPr lang="en-US" dirty="0" err="1"/>
              <a:t>Nb</a:t>
            </a:r>
            <a:endParaRPr lang="en-US" dirty="0"/>
          </a:p>
          <a:p>
            <a:r>
              <a:rPr lang="en-US" dirty="0"/>
              <a:t>U-</a:t>
            </a:r>
            <a:r>
              <a:rPr lang="en-US" dirty="0" err="1"/>
              <a:t>Nb</a:t>
            </a:r>
            <a:r>
              <a:rPr lang="en-US" dirty="0"/>
              <a:t> and U-</a:t>
            </a:r>
            <a:r>
              <a:rPr lang="en-US" dirty="0" err="1"/>
              <a:t>Ti</a:t>
            </a:r>
            <a:r>
              <a:rPr lang="en-US" dirty="0"/>
              <a:t> show excessive phase decomposition to alpha-dominated systems</a:t>
            </a:r>
          </a:p>
          <a:p>
            <a:r>
              <a:rPr lang="en-US" dirty="0"/>
              <a:t>U-Mo is utilized in research reactors which operate at low T</a:t>
            </a:r>
          </a:p>
          <a:p>
            <a:endParaRPr lang="en-US" dirty="0"/>
          </a:p>
        </p:txBody>
      </p:sp>
      <p:sp>
        <p:nvSpPr>
          <p:cNvPr id="4" name="Slide Number Placeholder 3">
            <a:extLst>
              <a:ext uri="{FF2B5EF4-FFF2-40B4-BE49-F238E27FC236}">
                <a16:creationId xmlns:a16="http://schemas.microsoft.com/office/drawing/2014/main" id="{81514407-4984-8D42-91AC-853BCE8403B4}"/>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6" name="Picture 5">
            <a:extLst>
              <a:ext uri="{FF2B5EF4-FFF2-40B4-BE49-F238E27FC236}">
                <a16:creationId xmlns:a16="http://schemas.microsoft.com/office/drawing/2014/main" id="{E953C0C2-F65A-5748-B4A3-41DFD7EC84A4}"/>
              </a:ext>
            </a:extLst>
          </p:cNvPr>
          <p:cNvPicPr>
            <a:picLocks noChangeAspect="1"/>
          </p:cNvPicPr>
          <p:nvPr/>
        </p:nvPicPr>
        <p:blipFill>
          <a:blip r:embed="rId2"/>
          <a:stretch>
            <a:fillRect/>
          </a:stretch>
        </p:blipFill>
        <p:spPr>
          <a:xfrm>
            <a:off x="7877603" y="2309913"/>
            <a:ext cx="4176587" cy="3030572"/>
          </a:xfrm>
          <a:prstGeom prst="rect">
            <a:avLst/>
          </a:prstGeom>
        </p:spPr>
      </p:pic>
    </p:spTree>
    <p:extLst>
      <p:ext uri="{BB962C8B-B14F-4D97-AF65-F5344CB8AC3E}">
        <p14:creationId xmlns:p14="http://schemas.microsoft.com/office/powerpoint/2010/main" val="880521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F0AD-8D68-C145-A878-FED9BA00CF73}"/>
              </a:ext>
            </a:extLst>
          </p:cNvPr>
          <p:cNvSpPr>
            <a:spLocks noGrp="1"/>
          </p:cNvSpPr>
          <p:nvPr>
            <p:ph type="title"/>
          </p:nvPr>
        </p:nvSpPr>
        <p:spPr/>
        <p:txBody>
          <a:bodyPr/>
          <a:lstStyle/>
          <a:p>
            <a:r>
              <a:rPr lang="en-US" dirty="0"/>
              <a:t>U-</a:t>
            </a:r>
            <a:r>
              <a:rPr lang="en-US" dirty="0" err="1"/>
              <a:t>Zr</a:t>
            </a:r>
            <a:r>
              <a:rPr lang="en-US" dirty="0"/>
              <a:t> (U-Pu-</a:t>
            </a:r>
            <a:r>
              <a:rPr lang="en-US" dirty="0" err="1"/>
              <a:t>Zr</a:t>
            </a:r>
            <a:r>
              <a:rPr lang="en-US" dirty="0"/>
              <a:t>)</a:t>
            </a:r>
          </a:p>
        </p:txBody>
      </p:sp>
      <p:sp>
        <p:nvSpPr>
          <p:cNvPr id="3" name="Content Placeholder 2">
            <a:extLst>
              <a:ext uri="{FF2B5EF4-FFF2-40B4-BE49-F238E27FC236}">
                <a16:creationId xmlns:a16="http://schemas.microsoft.com/office/drawing/2014/main" id="{75B61674-A819-894A-AD4F-63C545E55063}"/>
              </a:ext>
            </a:extLst>
          </p:cNvPr>
          <p:cNvSpPr>
            <a:spLocks noGrp="1"/>
          </p:cNvSpPr>
          <p:nvPr>
            <p:ph idx="1"/>
          </p:nvPr>
        </p:nvSpPr>
        <p:spPr>
          <a:xfrm>
            <a:off x="609600" y="2160495"/>
            <a:ext cx="5467927" cy="3965670"/>
          </a:xfrm>
        </p:spPr>
        <p:txBody>
          <a:bodyPr/>
          <a:lstStyle/>
          <a:p>
            <a:r>
              <a:rPr lang="en-US" sz="2000" dirty="0"/>
              <a:t>Alloying with </a:t>
            </a:r>
            <a:r>
              <a:rPr lang="en-US" sz="2000" dirty="0" err="1"/>
              <a:t>Zr</a:t>
            </a:r>
            <a:r>
              <a:rPr lang="en-US" sz="2000" dirty="0"/>
              <a:t> increases melting point and stabilizes the high temperature bcc phase</a:t>
            </a:r>
          </a:p>
          <a:p>
            <a:r>
              <a:rPr lang="en-US" sz="2000" dirty="0"/>
              <a:t>Temperature range for fuel is ~800-1100 K</a:t>
            </a:r>
          </a:p>
          <a:p>
            <a:r>
              <a:rPr lang="en-US" sz="2000" dirty="0"/>
              <a:t>Typically, 10 weight percent Zr (23 atomic percent)</a:t>
            </a:r>
          </a:p>
          <a:p>
            <a:r>
              <a:rPr lang="en-US" sz="2000" dirty="0"/>
              <a:t>Directly in multiphase region</a:t>
            </a:r>
          </a:p>
          <a:p>
            <a:pPr lvl="1"/>
            <a:r>
              <a:rPr lang="en-US" sz="2000" dirty="0"/>
              <a:t>find bcc, beta, alpha U, delta UZr2, alternate bcc phases</a:t>
            </a:r>
          </a:p>
          <a:p>
            <a:endParaRPr lang="en-US" sz="2000" dirty="0"/>
          </a:p>
        </p:txBody>
      </p:sp>
      <p:sp>
        <p:nvSpPr>
          <p:cNvPr id="4" name="Slide Number Placeholder 3">
            <a:extLst>
              <a:ext uri="{FF2B5EF4-FFF2-40B4-BE49-F238E27FC236}">
                <a16:creationId xmlns:a16="http://schemas.microsoft.com/office/drawing/2014/main" id="{BCF26764-16A2-474C-99F8-7C6CFE79DE0F}"/>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5" name="Picture 4">
            <a:extLst>
              <a:ext uri="{FF2B5EF4-FFF2-40B4-BE49-F238E27FC236}">
                <a16:creationId xmlns:a16="http://schemas.microsoft.com/office/drawing/2014/main" id="{D5CCE206-B615-2B4C-9E94-398348277BD8}"/>
              </a:ext>
            </a:extLst>
          </p:cNvPr>
          <p:cNvPicPr>
            <a:picLocks noChangeAspect="1"/>
          </p:cNvPicPr>
          <p:nvPr/>
        </p:nvPicPr>
        <p:blipFill>
          <a:blip r:embed="rId2"/>
          <a:stretch>
            <a:fillRect/>
          </a:stretch>
        </p:blipFill>
        <p:spPr>
          <a:xfrm>
            <a:off x="6788727" y="1726623"/>
            <a:ext cx="4423937" cy="2778980"/>
          </a:xfrm>
          <a:prstGeom prst="rect">
            <a:avLst/>
          </a:prstGeom>
        </p:spPr>
      </p:pic>
      <p:pic>
        <p:nvPicPr>
          <p:cNvPr id="6" name="Picture 5">
            <a:extLst>
              <a:ext uri="{FF2B5EF4-FFF2-40B4-BE49-F238E27FC236}">
                <a16:creationId xmlns:a16="http://schemas.microsoft.com/office/drawing/2014/main" id="{2478CCB9-CCCE-6348-A4A9-2F4AF1E0168D}"/>
              </a:ext>
            </a:extLst>
          </p:cNvPr>
          <p:cNvPicPr>
            <a:picLocks noChangeAspect="1"/>
          </p:cNvPicPr>
          <p:nvPr/>
        </p:nvPicPr>
        <p:blipFill>
          <a:blip r:embed="rId3"/>
          <a:stretch>
            <a:fillRect/>
          </a:stretch>
        </p:blipFill>
        <p:spPr>
          <a:xfrm>
            <a:off x="6289682" y="4416908"/>
            <a:ext cx="2586760" cy="2304568"/>
          </a:xfrm>
          <a:prstGeom prst="rect">
            <a:avLst/>
          </a:prstGeom>
        </p:spPr>
      </p:pic>
      <p:pic>
        <p:nvPicPr>
          <p:cNvPr id="7" name="Picture 6">
            <a:extLst>
              <a:ext uri="{FF2B5EF4-FFF2-40B4-BE49-F238E27FC236}">
                <a16:creationId xmlns:a16="http://schemas.microsoft.com/office/drawing/2014/main" id="{25C1AD0A-E39F-F84E-B2B7-077FBA88EBDA}"/>
              </a:ext>
            </a:extLst>
          </p:cNvPr>
          <p:cNvPicPr>
            <a:picLocks noChangeAspect="1"/>
          </p:cNvPicPr>
          <p:nvPr/>
        </p:nvPicPr>
        <p:blipFill rotWithShape="1">
          <a:blip r:embed="rId4"/>
          <a:srcRect r="50125"/>
          <a:stretch/>
        </p:blipFill>
        <p:spPr>
          <a:xfrm>
            <a:off x="9320068" y="4502810"/>
            <a:ext cx="2336222" cy="2038897"/>
          </a:xfrm>
          <a:prstGeom prst="rect">
            <a:avLst/>
          </a:prstGeom>
        </p:spPr>
      </p:pic>
    </p:spTree>
    <p:extLst>
      <p:ext uri="{BB962C8B-B14F-4D97-AF65-F5344CB8AC3E}">
        <p14:creationId xmlns:p14="http://schemas.microsoft.com/office/powerpoint/2010/main" val="253466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44E5F-01D4-7F41-8978-9755BCB78BEE}"/>
              </a:ext>
            </a:extLst>
          </p:cNvPr>
          <p:cNvSpPr>
            <a:spLocks noGrp="1"/>
          </p:cNvSpPr>
          <p:nvPr>
            <p:ph type="title"/>
          </p:nvPr>
        </p:nvSpPr>
        <p:spPr/>
        <p:txBody>
          <a:bodyPr/>
          <a:lstStyle/>
          <a:p>
            <a:r>
              <a:rPr lang="en-US" dirty="0"/>
              <a:t>Fuel Fabrication</a:t>
            </a:r>
          </a:p>
        </p:txBody>
      </p:sp>
      <p:sp>
        <p:nvSpPr>
          <p:cNvPr id="3" name="Content Placeholder 2">
            <a:extLst>
              <a:ext uri="{FF2B5EF4-FFF2-40B4-BE49-F238E27FC236}">
                <a16:creationId xmlns:a16="http://schemas.microsoft.com/office/drawing/2014/main" id="{A7656CDF-D09C-1847-9299-83F3EAE1267B}"/>
              </a:ext>
            </a:extLst>
          </p:cNvPr>
          <p:cNvSpPr>
            <a:spLocks noGrp="1"/>
          </p:cNvSpPr>
          <p:nvPr>
            <p:ph idx="1"/>
          </p:nvPr>
        </p:nvSpPr>
        <p:spPr>
          <a:xfrm>
            <a:off x="609600" y="2160495"/>
            <a:ext cx="5283199" cy="3965670"/>
          </a:xfrm>
        </p:spPr>
        <p:txBody>
          <a:bodyPr>
            <a:normAutofit fontScale="77500" lnSpcReduction="20000"/>
          </a:bodyPr>
          <a:lstStyle/>
          <a:p>
            <a:r>
              <a:rPr lang="en-US" dirty="0"/>
              <a:t>Injection casting</a:t>
            </a:r>
          </a:p>
          <a:p>
            <a:pPr lvl="1"/>
            <a:r>
              <a:rPr lang="en-US" dirty="0"/>
              <a:t>starting materials are charged into the graphite crucible in the injection casting furnace</a:t>
            </a:r>
          </a:p>
          <a:p>
            <a:pPr lvl="1"/>
            <a:r>
              <a:rPr lang="en-US" dirty="0"/>
              <a:t>The crucible’s interior is coated with </a:t>
            </a:r>
            <a:r>
              <a:rPr lang="en-US" dirty="0" err="1"/>
              <a:t>yttria</a:t>
            </a:r>
            <a:r>
              <a:rPr lang="en-US" dirty="0"/>
              <a:t> and the mold’s interior is coated by zirconia for protection against reaction with molten uranium alloy</a:t>
            </a:r>
          </a:p>
          <a:p>
            <a:pPr lvl="1"/>
            <a:r>
              <a:rPr lang="en-US" dirty="0"/>
              <a:t>Silica tube molds with the top ends closed are set above the crucible</a:t>
            </a:r>
          </a:p>
          <a:p>
            <a:pPr lvl="1"/>
            <a:r>
              <a:rPr lang="en-US" dirty="0"/>
              <a:t>After melting, furnace is made a vacuum, molds lowered, then </a:t>
            </a:r>
            <a:r>
              <a:rPr lang="en-US" dirty="0" err="1"/>
              <a:t>Ar</a:t>
            </a:r>
            <a:r>
              <a:rPr lang="en-US" dirty="0"/>
              <a:t> gas refills the furnace, with pressure difference serving to inject the liquid metal into the molds</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983E846E-A9E0-344B-BBC4-C262602723B4}"/>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F4EB7A71-0E2B-4E4F-A20D-AF4C314E9306}"/>
              </a:ext>
            </a:extLst>
          </p:cNvPr>
          <p:cNvPicPr>
            <a:picLocks noChangeAspect="1"/>
          </p:cNvPicPr>
          <p:nvPr/>
        </p:nvPicPr>
        <p:blipFill>
          <a:blip r:embed="rId2"/>
          <a:stretch>
            <a:fillRect/>
          </a:stretch>
        </p:blipFill>
        <p:spPr>
          <a:xfrm>
            <a:off x="5892800" y="2246444"/>
            <a:ext cx="6175178" cy="3517202"/>
          </a:xfrm>
          <a:prstGeom prst="rect">
            <a:avLst/>
          </a:prstGeom>
        </p:spPr>
      </p:pic>
    </p:spTree>
    <p:extLst>
      <p:ext uri="{BB962C8B-B14F-4D97-AF65-F5344CB8AC3E}">
        <p14:creationId xmlns:p14="http://schemas.microsoft.com/office/powerpoint/2010/main" val="1034655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DC92-BEE5-1F4A-920E-5F1077EBFBD9}"/>
              </a:ext>
            </a:extLst>
          </p:cNvPr>
          <p:cNvSpPr>
            <a:spLocks noGrp="1"/>
          </p:cNvSpPr>
          <p:nvPr>
            <p:ph type="title"/>
          </p:nvPr>
        </p:nvSpPr>
        <p:spPr/>
        <p:txBody>
          <a:bodyPr/>
          <a:lstStyle/>
          <a:p>
            <a:r>
              <a:rPr lang="en-US" dirty="0"/>
              <a:t>Fuel Redistribution</a:t>
            </a:r>
          </a:p>
        </p:txBody>
      </p:sp>
      <p:sp>
        <p:nvSpPr>
          <p:cNvPr id="3" name="Content Placeholder 2">
            <a:extLst>
              <a:ext uri="{FF2B5EF4-FFF2-40B4-BE49-F238E27FC236}">
                <a16:creationId xmlns:a16="http://schemas.microsoft.com/office/drawing/2014/main" id="{9489B40C-5F66-FA40-805D-36D87A2D8199}"/>
              </a:ext>
            </a:extLst>
          </p:cNvPr>
          <p:cNvSpPr>
            <a:spLocks noGrp="1"/>
          </p:cNvSpPr>
          <p:nvPr>
            <p:ph idx="1"/>
          </p:nvPr>
        </p:nvSpPr>
        <p:spPr>
          <a:xfrm>
            <a:off x="609600" y="2160495"/>
            <a:ext cx="6288878" cy="3965670"/>
          </a:xfrm>
        </p:spPr>
        <p:txBody>
          <a:bodyPr>
            <a:normAutofit fontScale="92500" lnSpcReduction="20000"/>
          </a:bodyPr>
          <a:lstStyle/>
          <a:p>
            <a:r>
              <a:rPr lang="en-US" dirty="0" err="1"/>
              <a:t>Zr</a:t>
            </a:r>
            <a:r>
              <a:rPr lang="en-US" dirty="0"/>
              <a:t> diffuses via </a:t>
            </a:r>
            <a:r>
              <a:rPr lang="en-US" dirty="0" err="1"/>
              <a:t>Soret</a:t>
            </a:r>
            <a:r>
              <a:rPr lang="en-US" dirty="0"/>
              <a:t> diffusion up the temperature gradient</a:t>
            </a:r>
          </a:p>
          <a:p>
            <a:r>
              <a:rPr lang="en-US" dirty="0" err="1"/>
              <a:t>Zr</a:t>
            </a:r>
            <a:r>
              <a:rPr lang="en-US" dirty="0"/>
              <a:t> also possesses different solubilities in each phase of U</a:t>
            </a:r>
          </a:p>
          <a:p>
            <a:r>
              <a:rPr lang="en-US" dirty="0"/>
              <a:t>This leads to distinct zones of </a:t>
            </a:r>
            <a:r>
              <a:rPr lang="en-US" dirty="0" err="1"/>
              <a:t>Zr</a:t>
            </a:r>
            <a:r>
              <a:rPr lang="en-US" dirty="0"/>
              <a:t> content in radial rings</a:t>
            </a:r>
          </a:p>
          <a:p>
            <a:r>
              <a:rPr lang="en-US" dirty="0"/>
              <a:t>A) gamma phase, high </a:t>
            </a:r>
            <a:r>
              <a:rPr lang="en-US" dirty="0" err="1"/>
              <a:t>Zr</a:t>
            </a:r>
            <a:r>
              <a:rPr lang="en-US" dirty="0"/>
              <a:t> content, B) beta phase-</a:t>
            </a:r>
            <a:r>
              <a:rPr lang="en-US" dirty="0" err="1"/>
              <a:t>ish</a:t>
            </a:r>
            <a:r>
              <a:rPr lang="en-US" dirty="0"/>
              <a:t>, low </a:t>
            </a:r>
            <a:r>
              <a:rPr lang="en-US" dirty="0" err="1"/>
              <a:t>Zr</a:t>
            </a:r>
            <a:r>
              <a:rPr lang="en-US" dirty="0"/>
              <a:t> content, C) alpha/delta phase, as-fabrication </a:t>
            </a:r>
            <a:r>
              <a:rPr lang="en-US" dirty="0" err="1"/>
              <a:t>Zr</a:t>
            </a:r>
            <a:r>
              <a:rPr lang="en-US" dirty="0"/>
              <a:t> content</a:t>
            </a:r>
          </a:p>
          <a:p>
            <a:r>
              <a:rPr lang="en-US" dirty="0"/>
              <a:t>Lower </a:t>
            </a:r>
            <a:r>
              <a:rPr lang="en-US" dirty="0" err="1"/>
              <a:t>Zr</a:t>
            </a:r>
            <a:r>
              <a:rPr lang="en-US" dirty="0"/>
              <a:t> content = lower melting temperature</a:t>
            </a:r>
          </a:p>
          <a:p>
            <a:r>
              <a:rPr lang="en-US" dirty="0"/>
              <a:t>Also, different elastic and thermal properties for each phase and each </a:t>
            </a:r>
            <a:r>
              <a:rPr lang="en-US" dirty="0" err="1"/>
              <a:t>Zr</a:t>
            </a:r>
            <a:r>
              <a:rPr lang="en-US" dirty="0"/>
              <a:t> content</a:t>
            </a:r>
          </a:p>
        </p:txBody>
      </p:sp>
      <p:sp>
        <p:nvSpPr>
          <p:cNvPr id="4" name="Slide Number Placeholder 3">
            <a:extLst>
              <a:ext uri="{FF2B5EF4-FFF2-40B4-BE49-F238E27FC236}">
                <a16:creationId xmlns:a16="http://schemas.microsoft.com/office/drawing/2014/main" id="{B1370A85-EA6F-3440-A443-5A5184D61C40}"/>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800FB647-94D1-9248-91F1-B08D238DA183}"/>
              </a:ext>
            </a:extLst>
          </p:cNvPr>
          <p:cNvPicPr>
            <a:picLocks noChangeAspect="1"/>
          </p:cNvPicPr>
          <p:nvPr/>
        </p:nvPicPr>
        <p:blipFill>
          <a:blip r:embed="rId2"/>
          <a:stretch>
            <a:fillRect/>
          </a:stretch>
        </p:blipFill>
        <p:spPr>
          <a:xfrm>
            <a:off x="7035986" y="2114262"/>
            <a:ext cx="4321972" cy="4096327"/>
          </a:xfrm>
          <a:prstGeom prst="rect">
            <a:avLst/>
          </a:prstGeom>
        </p:spPr>
      </p:pic>
      <p:sp>
        <p:nvSpPr>
          <p:cNvPr id="6" name="TextBox 5">
            <a:extLst>
              <a:ext uri="{FF2B5EF4-FFF2-40B4-BE49-F238E27FC236}">
                <a16:creationId xmlns:a16="http://schemas.microsoft.com/office/drawing/2014/main" id="{EF249387-ABD2-C042-9E26-75C5B52CB84F}"/>
              </a:ext>
            </a:extLst>
          </p:cNvPr>
          <p:cNvSpPr txBox="1"/>
          <p:nvPr/>
        </p:nvSpPr>
        <p:spPr>
          <a:xfrm>
            <a:off x="9028217" y="3773998"/>
            <a:ext cx="442912" cy="369332"/>
          </a:xfrm>
          <a:prstGeom prst="rect">
            <a:avLst/>
          </a:prstGeom>
          <a:noFill/>
        </p:spPr>
        <p:txBody>
          <a:bodyPr wrap="square" rtlCol="0">
            <a:spAutoFit/>
          </a:bodyPr>
          <a:lstStyle/>
          <a:p>
            <a:r>
              <a:rPr lang="en-US" dirty="0">
                <a:solidFill>
                  <a:srgbClr val="FF0000"/>
                </a:solidFill>
              </a:rPr>
              <a:t>A</a:t>
            </a:r>
          </a:p>
        </p:txBody>
      </p:sp>
      <p:sp>
        <p:nvSpPr>
          <p:cNvPr id="7" name="TextBox 6">
            <a:extLst>
              <a:ext uri="{FF2B5EF4-FFF2-40B4-BE49-F238E27FC236}">
                <a16:creationId xmlns:a16="http://schemas.microsoft.com/office/drawing/2014/main" id="{501217A4-71A7-2443-B688-9F7BC07F193D}"/>
              </a:ext>
            </a:extLst>
          </p:cNvPr>
          <p:cNvSpPr txBox="1"/>
          <p:nvPr/>
        </p:nvSpPr>
        <p:spPr>
          <a:xfrm>
            <a:off x="9839931" y="3779549"/>
            <a:ext cx="442912" cy="369332"/>
          </a:xfrm>
          <a:prstGeom prst="rect">
            <a:avLst/>
          </a:prstGeom>
          <a:noFill/>
        </p:spPr>
        <p:txBody>
          <a:bodyPr wrap="square" rtlCol="0">
            <a:spAutoFit/>
          </a:bodyPr>
          <a:lstStyle/>
          <a:p>
            <a:r>
              <a:rPr lang="en-US" dirty="0">
                <a:solidFill>
                  <a:srgbClr val="FF0000"/>
                </a:solidFill>
              </a:rPr>
              <a:t>B</a:t>
            </a:r>
          </a:p>
        </p:txBody>
      </p:sp>
      <p:sp>
        <p:nvSpPr>
          <p:cNvPr id="8" name="TextBox 7">
            <a:extLst>
              <a:ext uri="{FF2B5EF4-FFF2-40B4-BE49-F238E27FC236}">
                <a16:creationId xmlns:a16="http://schemas.microsoft.com/office/drawing/2014/main" id="{757DCB63-6B3D-8C4E-BC6A-4D0F4A3DF8AF}"/>
              </a:ext>
            </a:extLst>
          </p:cNvPr>
          <p:cNvSpPr txBox="1"/>
          <p:nvPr/>
        </p:nvSpPr>
        <p:spPr>
          <a:xfrm>
            <a:off x="10420351" y="3793093"/>
            <a:ext cx="442912" cy="369332"/>
          </a:xfrm>
          <a:prstGeom prst="rect">
            <a:avLst/>
          </a:prstGeom>
          <a:noFill/>
        </p:spPr>
        <p:txBody>
          <a:bodyPr wrap="square" rtlCol="0">
            <a:spAutoFit/>
          </a:bodyPr>
          <a:lstStyle/>
          <a:p>
            <a:r>
              <a:rPr lang="en-US" dirty="0">
                <a:solidFill>
                  <a:srgbClr val="FF0000"/>
                </a:solidFill>
              </a:rPr>
              <a:t>C</a:t>
            </a:r>
          </a:p>
        </p:txBody>
      </p:sp>
    </p:spTree>
    <p:extLst>
      <p:ext uri="{BB962C8B-B14F-4D97-AF65-F5344CB8AC3E}">
        <p14:creationId xmlns:p14="http://schemas.microsoft.com/office/powerpoint/2010/main" val="3337671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4532-7E38-F143-8310-24A27C064AC2}"/>
              </a:ext>
            </a:extLst>
          </p:cNvPr>
          <p:cNvSpPr>
            <a:spLocks noGrp="1"/>
          </p:cNvSpPr>
          <p:nvPr>
            <p:ph type="title"/>
          </p:nvPr>
        </p:nvSpPr>
        <p:spPr/>
        <p:txBody>
          <a:bodyPr/>
          <a:lstStyle/>
          <a:p>
            <a:r>
              <a:rPr lang="en-US" dirty="0"/>
              <a:t>Swelling of Metallic Fuel</a:t>
            </a:r>
          </a:p>
        </p:txBody>
      </p:sp>
      <p:sp>
        <p:nvSpPr>
          <p:cNvPr id="3" name="Content Placeholder 2">
            <a:extLst>
              <a:ext uri="{FF2B5EF4-FFF2-40B4-BE49-F238E27FC236}">
                <a16:creationId xmlns:a16="http://schemas.microsoft.com/office/drawing/2014/main" id="{8592EDBC-EE58-B544-BFC5-27855BA78199}"/>
              </a:ext>
            </a:extLst>
          </p:cNvPr>
          <p:cNvSpPr>
            <a:spLocks noGrp="1"/>
          </p:cNvSpPr>
          <p:nvPr>
            <p:ph idx="1"/>
          </p:nvPr>
        </p:nvSpPr>
        <p:spPr>
          <a:xfrm>
            <a:off x="609600" y="2160495"/>
            <a:ext cx="5991225" cy="4195856"/>
          </a:xfrm>
        </p:spPr>
        <p:txBody>
          <a:bodyPr>
            <a:noAutofit/>
          </a:bodyPr>
          <a:lstStyle/>
          <a:p>
            <a:r>
              <a:rPr lang="en-US" sz="2000" dirty="0"/>
              <a:t>While oxide fuels well a few percent, metallic fuels swell by as much as 30 %</a:t>
            </a:r>
          </a:p>
          <a:p>
            <a:r>
              <a:rPr lang="en-US" sz="2000" dirty="0"/>
              <a:t>This swelling occurs very rapidly, e.g. in the first few percent burnup, then displays a linear increase</a:t>
            </a:r>
          </a:p>
          <a:p>
            <a:r>
              <a:rPr lang="en-US" sz="2000" dirty="0"/>
              <a:t>Fuel swells </a:t>
            </a:r>
            <a:r>
              <a:rPr lang="en-US" sz="2000" dirty="0" err="1"/>
              <a:t>anisotropically</a:t>
            </a:r>
            <a:r>
              <a:rPr lang="en-US" sz="2000" dirty="0"/>
              <a:t>: more radially than axially</a:t>
            </a:r>
          </a:p>
          <a:p>
            <a:r>
              <a:rPr lang="en-US" sz="2000" dirty="0"/>
              <a:t>Swelling is accounted for by low smear density</a:t>
            </a:r>
          </a:p>
          <a:p>
            <a:r>
              <a:rPr lang="en-US" sz="2000" dirty="0"/>
              <a:t>Swelling rate decreases due to fission gas bubble interconnection and release</a:t>
            </a:r>
          </a:p>
          <a:p>
            <a:r>
              <a:rPr lang="en-US" sz="2000" dirty="0"/>
              <a:t>Low slope of swelling vs burnup for burnup &gt; 5% is largely due to solid fission product generation</a:t>
            </a:r>
          </a:p>
          <a:p>
            <a:endParaRPr lang="en-US" sz="2000" dirty="0"/>
          </a:p>
        </p:txBody>
      </p:sp>
      <p:sp>
        <p:nvSpPr>
          <p:cNvPr id="4" name="Slide Number Placeholder 3">
            <a:extLst>
              <a:ext uri="{FF2B5EF4-FFF2-40B4-BE49-F238E27FC236}">
                <a16:creationId xmlns:a16="http://schemas.microsoft.com/office/drawing/2014/main" id="{9B31B226-009A-7543-A863-CB951BDF7145}"/>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C4897A5F-9921-5344-9CC0-2BCAB7474E8F}"/>
              </a:ext>
            </a:extLst>
          </p:cNvPr>
          <p:cNvPicPr>
            <a:picLocks noChangeAspect="1"/>
          </p:cNvPicPr>
          <p:nvPr/>
        </p:nvPicPr>
        <p:blipFill>
          <a:blip r:embed="rId2"/>
          <a:stretch>
            <a:fillRect/>
          </a:stretch>
        </p:blipFill>
        <p:spPr>
          <a:xfrm>
            <a:off x="6740779" y="2969892"/>
            <a:ext cx="4314825" cy="3751584"/>
          </a:xfrm>
          <a:prstGeom prst="rect">
            <a:avLst/>
          </a:prstGeom>
        </p:spPr>
      </p:pic>
      <p:pic>
        <p:nvPicPr>
          <p:cNvPr id="7" name="Picture 6">
            <a:extLst>
              <a:ext uri="{FF2B5EF4-FFF2-40B4-BE49-F238E27FC236}">
                <a16:creationId xmlns:a16="http://schemas.microsoft.com/office/drawing/2014/main" id="{046E4BCF-465C-1B4F-BBC9-A71C508282B9}"/>
              </a:ext>
            </a:extLst>
          </p:cNvPr>
          <p:cNvPicPr>
            <a:picLocks noChangeAspect="1"/>
          </p:cNvPicPr>
          <p:nvPr/>
        </p:nvPicPr>
        <p:blipFill>
          <a:blip r:embed="rId3"/>
          <a:stretch>
            <a:fillRect/>
          </a:stretch>
        </p:blipFill>
        <p:spPr>
          <a:xfrm>
            <a:off x="9744110" y="514870"/>
            <a:ext cx="2447890" cy="2605093"/>
          </a:xfrm>
          <a:prstGeom prst="rect">
            <a:avLst/>
          </a:prstGeom>
        </p:spPr>
      </p:pic>
    </p:spTree>
    <p:extLst>
      <p:ext uri="{BB962C8B-B14F-4D97-AF65-F5344CB8AC3E}">
        <p14:creationId xmlns:p14="http://schemas.microsoft.com/office/powerpoint/2010/main" val="3739040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2239B-49E6-9C4F-BA84-7FCC8452A0F8}"/>
              </a:ext>
            </a:extLst>
          </p:cNvPr>
          <p:cNvSpPr>
            <a:spLocks noGrp="1"/>
          </p:cNvSpPr>
          <p:nvPr>
            <p:ph type="title"/>
          </p:nvPr>
        </p:nvSpPr>
        <p:spPr/>
        <p:txBody>
          <a:bodyPr/>
          <a:lstStyle/>
          <a:p>
            <a:r>
              <a:rPr lang="en-US" dirty="0"/>
              <a:t>Fission Gas Release</a:t>
            </a:r>
          </a:p>
        </p:txBody>
      </p:sp>
      <p:sp>
        <p:nvSpPr>
          <p:cNvPr id="3" name="Content Placeholder 2">
            <a:extLst>
              <a:ext uri="{FF2B5EF4-FFF2-40B4-BE49-F238E27FC236}">
                <a16:creationId xmlns:a16="http://schemas.microsoft.com/office/drawing/2014/main" id="{EC41047F-F60C-5E47-8AB1-D3D157F4F967}"/>
              </a:ext>
            </a:extLst>
          </p:cNvPr>
          <p:cNvSpPr>
            <a:spLocks noGrp="1"/>
          </p:cNvSpPr>
          <p:nvPr>
            <p:ph idx="1"/>
          </p:nvPr>
        </p:nvSpPr>
        <p:spPr>
          <a:xfrm>
            <a:off x="609600" y="2160495"/>
            <a:ext cx="6405563" cy="3965670"/>
          </a:xfrm>
        </p:spPr>
        <p:txBody>
          <a:bodyPr>
            <a:normAutofit/>
          </a:bodyPr>
          <a:lstStyle/>
          <a:p>
            <a:r>
              <a:rPr lang="en-US" sz="2000" dirty="0"/>
              <a:t>Gas release is not wholly understood, but largely presumed to be intragranular bubble growth and interconnection</a:t>
            </a:r>
          </a:p>
          <a:p>
            <a:r>
              <a:rPr lang="en-US" sz="2000" dirty="0"/>
              <a:t>Bubble interconnection, and thus fission gas release, typically occurs within the first 3-5 percent burnup</a:t>
            </a:r>
          </a:p>
          <a:p>
            <a:r>
              <a:rPr lang="en-US" sz="2000" dirty="0"/>
              <a:t>There exists limited experimental data, but this is a key phenomenon affecting fuel swelling and performance</a:t>
            </a:r>
          </a:p>
          <a:p>
            <a:r>
              <a:rPr lang="en-US" sz="2000" dirty="0"/>
              <a:t>Gas released into the plenum leads to internal pressure increase</a:t>
            </a:r>
          </a:p>
        </p:txBody>
      </p:sp>
      <p:sp>
        <p:nvSpPr>
          <p:cNvPr id="4" name="Slide Number Placeholder 3">
            <a:extLst>
              <a:ext uri="{FF2B5EF4-FFF2-40B4-BE49-F238E27FC236}">
                <a16:creationId xmlns:a16="http://schemas.microsoft.com/office/drawing/2014/main" id="{96982933-3D54-E446-85B2-D003118415BE}"/>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6" name="Picture 5">
            <a:extLst>
              <a:ext uri="{FF2B5EF4-FFF2-40B4-BE49-F238E27FC236}">
                <a16:creationId xmlns:a16="http://schemas.microsoft.com/office/drawing/2014/main" id="{35EF451C-F488-0241-8FE5-AD8080C2BA3A}"/>
              </a:ext>
            </a:extLst>
          </p:cNvPr>
          <p:cNvPicPr>
            <a:picLocks noChangeAspect="1"/>
          </p:cNvPicPr>
          <p:nvPr/>
        </p:nvPicPr>
        <p:blipFill>
          <a:blip r:embed="rId2"/>
          <a:stretch>
            <a:fillRect/>
          </a:stretch>
        </p:blipFill>
        <p:spPr>
          <a:xfrm>
            <a:off x="7366875" y="1782617"/>
            <a:ext cx="3964963" cy="3956703"/>
          </a:xfrm>
          <a:prstGeom prst="rect">
            <a:avLst/>
          </a:prstGeom>
        </p:spPr>
      </p:pic>
      <p:grpSp>
        <p:nvGrpSpPr>
          <p:cNvPr id="7" name="Group 6">
            <a:extLst>
              <a:ext uri="{FF2B5EF4-FFF2-40B4-BE49-F238E27FC236}">
                <a16:creationId xmlns:a16="http://schemas.microsoft.com/office/drawing/2014/main" id="{5B0FADF1-E498-4549-AD3A-3C6CFDB09F4C}"/>
              </a:ext>
            </a:extLst>
          </p:cNvPr>
          <p:cNvGrpSpPr>
            <a:grpSpLocks noChangeAspect="1"/>
          </p:cNvGrpSpPr>
          <p:nvPr/>
        </p:nvGrpSpPr>
        <p:grpSpPr>
          <a:xfrm>
            <a:off x="7821039" y="5826523"/>
            <a:ext cx="3257102" cy="599284"/>
            <a:chOff x="4703695" y="2386229"/>
            <a:chExt cx="4440305" cy="846726"/>
          </a:xfrm>
        </p:grpSpPr>
        <p:sp>
          <p:nvSpPr>
            <p:cNvPr id="8" name="Rounded Rectangle 7">
              <a:extLst>
                <a:ext uri="{FF2B5EF4-FFF2-40B4-BE49-F238E27FC236}">
                  <a16:creationId xmlns:a16="http://schemas.microsoft.com/office/drawing/2014/main" id="{E218F5C3-9A33-B243-AC53-A150C617BE98}"/>
                </a:ext>
              </a:extLst>
            </p:cNvPr>
            <p:cNvSpPr/>
            <p:nvPr/>
          </p:nvSpPr>
          <p:spPr>
            <a:xfrm>
              <a:off x="4703695" y="2386229"/>
              <a:ext cx="4440305" cy="8467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0B7CE14-8A52-F041-802F-DF55D1E57719}"/>
                </a:ext>
              </a:extLst>
            </p:cNvPr>
            <p:cNvPicPr>
              <a:picLocks noChangeAspect="1"/>
            </p:cNvPicPr>
            <p:nvPr/>
          </p:nvPicPr>
          <p:blipFill>
            <a:blip r:embed="rId3"/>
            <a:stretch>
              <a:fillRect/>
            </a:stretch>
          </p:blipFill>
          <p:spPr>
            <a:xfrm>
              <a:off x="7878459" y="2415095"/>
              <a:ext cx="1100026" cy="663652"/>
            </a:xfrm>
            <a:prstGeom prst="rect">
              <a:avLst/>
            </a:prstGeom>
          </p:spPr>
        </p:pic>
        <p:pic>
          <p:nvPicPr>
            <p:cNvPr id="10" name="Picture 9">
              <a:extLst>
                <a:ext uri="{FF2B5EF4-FFF2-40B4-BE49-F238E27FC236}">
                  <a16:creationId xmlns:a16="http://schemas.microsoft.com/office/drawing/2014/main" id="{2DFA490A-8F44-0B4C-96DB-54E52CDB4F1D}"/>
                </a:ext>
              </a:extLst>
            </p:cNvPr>
            <p:cNvPicPr>
              <a:picLocks noChangeAspect="1"/>
            </p:cNvPicPr>
            <p:nvPr/>
          </p:nvPicPr>
          <p:blipFill>
            <a:blip r:embed="rId4"/>
            <a:stretch>
              <a:fillRect/>
            </a:stretch>
          </p:blipFill>
          <p:spPr>
            <a:xfrm>
              <a:off x="6422465" y="2427551"/>
              <a:ext cx="938474" cy="687595"/>
            </a:xfrm>
            <a:prstGeom prst="rect">
              <a:avLst/>
            </a:prstGeom>
          </p:spPr>
        </p:pic>
        <p:pic>
          <p:nvPicPr>
            <p:cNvPr id="11" name="Picture 10">
              <a:extLst>
                <a:ext uri="{FF2B5EF4-FFF2-40B4-BE49-F238E27FC236}">
                  <a16:creationId xmlns:a16="http://schemas.microsoft.com/office/drawing/2014/main" id="{51F57A6D-2785-5440-B4E3-1FC0E2D37211}"/>
                </a:ext>
              </a:extLst>
            </p:cNvPr>
            <p:cNvPicPr>
              <a:picLocks noChangeAspect="1"/>
            </p:cNvPicPr>
            <p:nvPr/>
          </p:nvPicPr>
          <p:blipFill rotWithShape="1">
            <a:blip r:embed="rId5"/>
            <a:srcRect l="8076" r="-1"/>
            <a:stretch/>
          </p:blipFill>
          <p:spPr>
            <a:xfrm>
              <a:off x="4799914" y="2468134"/>
              <a:ext cx="966208" cy="685500"/>
            </a:xfrm>
            <a:prstGeom prst="rect">
              <a:avLst/>
            </a:prstGeom>
          </p:spPr>
        </p:pic>
      </p:grpSp>
    </p:spTree>
    <p:extLst>
      <p:ext uri="{BB962C8B-B14F-4D97-AF65-F5344CB8AC3E}">
        <p14:creationId xmlns:p14="http://schemas.microsoft.com/office/powerpoint/2010/main" val="1813779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dirty="0"/>
              <a:t>Provided examples in UO2, UZr, </a:t>
            </a:r>
            <a:r>
              <a:rPr lang="en-US" dirty="0" err="1"/>
              <a:t>USi</a:t>
            </a:r>
            <a:r>
              <a:rPr lang="en-US" dirty="0"/>
              <a:t>, </a:t>
            </a:r>
            <a:r>
              <a:rPr lang="en-US" dirty="0" err="1"/>
              <a:t>FeCrAl</a:t>
            </a:r>
            <a:r>
              <a:rPr lang="en-US" dirty="0"/>
              <a:t> of mechanistic modeling efforts</a:t>
            </a:r>
          </a:p>
          <a:p>
            <a:r>
              <a:rPr lang="en-US" dirty="0"/>
              <a:t>Introduced MOX fuel systems</a:t>
            </a:r>
          </a:p>
          <a:p>
            <a:pPr lvl="1"/>
            <a:r>
              <a:rPr lang="en-US" dirty="0"/>
              <a:t>MOX operates at much higher power and temperature than LWRs</a:t>
            </a:r>
          </a:p>
          <a:p>
            <a:pPr lvl="1"/>
            <a:r>
              <a:rPr lang="en-US" dirty="0"/>
              <a:t>Intended to reach high burnup (&gt;15%)</a:t>
            </a:r>
          </a:p>
          <a:p>
            <a:pPr lvl="1"/>
            <a:r>
              <a:rPr lang="en-US" dirty="0"/>
              <a:t>Limiting phenomena are similar to that in LWRs</a:t>
            </a:r>
          </a:p>
          <a:p>
            <a:pPr lvl="1"/>
            <a:r>
              <a:rPr lang="en-US" dirty="0"/>
              <a:t>Temperature gradients, high fission product inventory, and O/M ratio govern the majority of key phenomena in these fuels</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235920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4D09-1001-F742-9E5D-A342D0C10C64}"/>
              </a:ext>
            </a:extLst>
          </p:cNvPr>
          <p:cNvSpPr>
            <a:spLocks noGrp="1"/>
          </p:cNvSpPr>
          <p:nvPr>
            <p:ph type="title"/>
          </p:nvPr>
        </p:nvSpPr>
        <p:spPr/>
        <p:txBody>
          <a:bodyPr/>
          <a:lstStyle/>
          <a:p>
            <a:r>
              <a:rPr lang="en-US" dirty="0"/>
              <a:t>Cladding Strain</a:t>
            </a:r>
          </a:p>
        </p:txBody>
      </p:sp>
      <p:sp>
        <p:nvSpPr>
          <p:cNvPr id="3" name="Content Placeholder 2">
            <a:extLst>
              <a:ext uri="{FF2B5EF4-FFF2-40B4-BE49-F238E27FC236}">
                <a16:creationId xmlns:a16="http://schemas.microsoft.com/office/drawing/2014/main" id="{09134DB9-B83C-A44C-98BC-C7220DC507D9}"/>
              </a:ext>
            </a:extLst>
          </p:cNvPr>
          <p:cNvSpPr>
            <a:spLocks noGrp="1"/>
          </p:cNvSpPr>
          <p:nvPr>
            <p:ph idx="1"/>
          </p:nvPr>
        </p:nvSpPr>
        <p:spPr>
          <a:xfrm>
            <a:off x="609600" y="2160495"/>
            <a:ext cx="5477164" cy="3965670"/>
          </a:xfrm>
        </p:spPr>
        <p:txBody>
          <a:bodyPr/>
          <a:lstStyle/>
          <a:p>
            <a:r>
              <a:rPr lang="en-US" sz="2000" dirty="0"/>
              <a:t>Since most of the fission gas was released from the fuel at ∼30% swelling, it was clear that the pressure inside the fuel element could be decreased by providing a plenum for this gas</a:t>
            </a:r>
          </a:p>
          <a:p>
            <a:r>
              <a:rPr lang="en-US" sz="2000" dirty="0"/>
              <a:t>Thus, with smear density ~75% and a large plenum, allow for both swelling and gas release without excessive stress on cladding</a:t>
            </a:r>
          </a:p>
          <a:p>
            <a:endParaRPr lang="en-US" sz="2000" dirty="0"/>
          </a:p>
        </p:txBody>
      </p:sp>
      <p:sp>
        <p:nvSpPr>
          <p:cNvPr id="4" name="Slide Number Placeholder 3">
            <a:extLst>
              <a:ext uri="{FF2B5EF4-FFF2-40B4-BE49-F238E27FC236}">
                <a16:creationId xmlns:a16="http://schemas.microsoft.com/office/drawing/2014/main" id="{51B5EBF7-75E5-D549-9D3E-4A5AE2775AD4}"/>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5" name="Picture 4">
            <a:extLst>
              <a:ext uri="{FF2B5EF4-FFF2-40B4-BE49-F238E27FC236}">
                <a16:creationId xmlns:a16="http://schemas.microsoft.com/office/drawing/2014/main" id="{A247B8FD-5301-6340-BDFA-BC4508D6FEDC}"/>
              </a:ext>
            </a:extLst>
          </p:cNvPr>
          <p:cNvPicPr>
            <a:picLocks noChangeAspect="1"/>
          </p:cNvPicPr>
          <p:nvPr/>
        </p:nvPicPr>
        <p:blipFill>
          <a:blip r:embed="rId2"/>
          <a:stretch>
            <a:fillRect/>
          </a:stretch>
        </p:blipFill>
        <p:spPr>
          <a:xfrm>
            <a:off x="6096000" y="1908130"/>
            <a:ext cx="5816600" cy="4470400"/>
          </a:xfrm>
          <a:prstGeom prst="rect">
            <a:avLst/>
          </a:prstGeom>
        </p:spPr>
      </p:pic>
    </p:spTree>
    <p:extLst>
      <p:ext uri="{BB962C8B-B14F-4D97-AF65-F5344CB8AC3E}">
        <p14:creationId xmlns:p14="http://schemas.microsoft.com/office/powerpoint/2010/main" val="2298628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CC3F-9CED-7444-A5E0-CF51A63AE490}"/>
              </a:ext>
            </a:extLst>
          </p:cNvPr>
          <p:cNvSpPr>
            <a:spLocks noGrp="1"/>
          </p:cNvSpPr>
          <p:nvPr>
            <p:ph type="title"/>
          </p:nvPr>
        </p:nvSpPr>
        <p:spPr/>
        <p:txBody>
          <a:bodyPr/>
          <a:lstStyle/>
          <a:p>
            <a:r>
              <a:rPr lang="en-US" dirty="0"/>
              <a:t>Radially Varying Bubble Morphologies</a:t>
            </a:r>
          </a:p>
        </p:txBody>
      </p:sp>
      <p:sp>
        <p:nvSpPr>
          <p:cNvPr id="3" name="Content Placeholder 2">
            <a:extLst>
              <a:ext uri="{FF2B5EF4-FFF2-40B4-BE49-F238E27FC236}">
                <a16:creationId xmlns:a16="http://schemas.microsoft.com/office/drawing/2014/main" id="{4A50B004-10E9-C244-B015-FB7D22E5455E}"/>
              </a:ext>
            </a:extLst>
          </p:cNvPr>
          <p:cNvSpPr>
            <a:spLocks noGrp="1"/>
          </p:cNvSpPr>
          <p:nvPr>
            <p:ph idx="1"/>
          </p:nvPr>
        </p:nvSpPr>
        <p:spPr>
          <a:xfrm>
            <a:off x="609600" y="2160495"/>
            <a:ext cx="5762017" cy="3965670"/>
          </a:xfrm>
        </p:spPr>
        <p:txBody>
          <a:bodyPr>
            <a:normAutofit fontScale="85000" lnSpcReduction="20000"/>
          </a:bodyPr>
          <a:lstStyle/>
          <a:p>
            <a:r>
              <a:rPr lang="en-US" dirty="0"/>
              <a:t>In the center part of the fuel pin, where the </a:t>
            </a:r>
            <a:r>
              <a:rPr lang="el-GR" dirty="0"/>
              <a:t>γ-</a:t>
            </a:r>
            <a:r>
              <a:rPr lang="en-US" dirty="0"/>
              <a:t>phase predominates, large gas bubbles form; this is indicative of a higher plasticity of the fuel </a:t>
            </a:r>
          </a:p>
          <a:p>
            <a:r>
              <a:rPr lang="en-US" dirty="0"/>
              <a:t>Whereas at lower temperatures, where the U </a:t>
            </a:r>
            <a:r>
              <a:rPr lang="el-GR" dirty="0"/>
              <a:t>α-</a:t>
            </a:r>
            <a:r>
              <a:rPr lang="en-US" dirty="0"/>
              <a:t>phase predominates, the characteristic tearing-type porosity is evident</a:t>
            </a:r>
          </a:p>
          <a:p>
            <a:r>
              <a:rPr lang="en-US" dirty="0"/>
              <a:t>The fission gas pressure in the center may result in a near-biaxial loading of the peripheral shell, the radial stress component being twice the axial component</a:t>
            </a:r>
          </a:p>
          <a:p>
            <a:r>
              <a:rPr lang="en-US" dirty="0"/>
              <a:t>This stress effect results in a larger diametral than axial strain, and hence anisotropic swelling</a:t>
            </a:r>
          </a:p>
          <a:p>
            <a:pPr marL="0" indent="0">
              <a:buNone/>
            </a:pPr>
            <a:endParaRPr lang="en-US" dirty="0"/>
          </a:p>
        </p:txBody>
      </p:sp>
      <p:sp>
        <p:nvSpPr>
          <p:cNvPr id="4" name="Slide Number Placeholder 3">
            <a:extLst>
              <a:ext uri="{FF2B5EF4-FFF2-40B4-BE49-F238E27FC236}">
                <a16:creationId xmlns:a16="http://schemas.microsoft.com/office/drawing/2014/main" id="{7D44C69F-7A85-594D-AD10-9FFF4E61F9A8}"/>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D53C1218-7F07-D04C-A28F-2D2D39935802}"/>
              </a:ext>
            </a:extLst>
          </p:cNvPr>
          <p:cNvPicPr>
            <a:picLocks noChangeAspect="1"/>
          </p:cNvPicPr>
          <p:nvPr/>
        </p:nvPicPr>
        <p:blipFill>
          <a:blip r:embed="rId2"/>
          <a:stretch>
            <a:fillRect/>
          </a:stretch>
        </p:blipFill>
        <p:spPr>
          <a:xfrm>
            <a:off x="6731002" y="1968501"/>
            <a:ext cx="4851398" cy="4433432"/>
          </a:xfrm>
          <a:prstGeom prst="rect">
            <a:avLst/>
          </a:prstGeom>
        </p:spPr>
      </p:pic>
    </p:spTree>
    <p:extLst>
      <p:ext uri="{BB962C8B-B14F-4D97-AF65-F5344CB8AC3E}">
        <p14:creationId xmlns:p14="http://schemas.microsoft.com/office/powerpoint/2010/main" val="3246012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FFCF-2A91-204A-99A6-C0B09B41EF44}"/>
              </a:ext>
            </a:extLst>
          </p:cNvPr>
          <p:cNvSpPr>
            <a:spLocks noGrp="1"/>
          </p:cNvSpPr>
          <p:nvPr>
            <p:ph type="title"/>
          </p:nvPr>
        </p:nvSpPr>
        <p:spPr/>
        <p:txBody>
          <a:bodyPr/>
          <a:lstStyle/>
          <a:p>
            <a:r>
              <a:rPr lang="en-US" dirty="0"/>
              <a:t>Fission Gas Bubble Morphology in alpha vs gamma U</a:t>
            </a:r>
          </a:p>
        </p:txBody>
      </p:sp>
      <p:sp>
        <p:nvSpPr>
          <p:cNvPr id="4" name="Slide Number Placeholder 3">
            <a:extLst>
              <a:ext uri="{FF2B5EF4-FFF2-40B4-BE49-F238E27FC236}">
                <a16:creationId xmlns:a16="http://schemas.microsoft.com/office/drawing/2014/main" id="{62CF4828-9334-2242-8A28-5D3C73B47501}"/>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9120D452-6542-7D42-9C02-38631EEC4FB9}"/>
              </a:ext>
            </a:extLst>
          </p:cNvPr>
          <p:cNvPicPr>
            <a:picLocks noChangeAspect="1"/>
          </p:cNvPicPr>
          <p:nvPr/>
        </p:nvPicPr>
        <p:blipFill rotWithShape="1">
          <a:blip r:embed="rId2"/>
          <a:srcRect b="9448"/>
          <a:stretch/>
        </p:blipFill>
        <p:spPr>
          <a:xfrm>
            <a:off x="7038108" y="1968502"/>
            <a:ext cx="4185805" cy="4387850"/>
          </a:xfrm>
          <a:prstGeom prst="rect">
            <a:avLst/>
          </a:prstGeom>
        </p:spPr>
      </p:pic>
      <p:pic>
        <p:nvPicPr>
          <p:cNvPr id="6" name="Picture 5">
            <a:extLst>
              <a:ext uri="{FF2B5EF4-FFF2-40B4-BE49-F238E27FC236}">
                <a16:creationId xmlns:a16="http://schemas.microsoft.com/office/drawing/2014/main" id="{158688D7-4C6C-4049-B0A4-068CBFBB15CD}"/>
              </a:ext>
            </a:extLst>
          </p:cNvPr>
          <p:cNvPicPr>
            <a:picLocks noChangeAspect="1"/>
          </p:cNvPicPr>
          <p:nvPr/>
        </p:nvPicPr>
        <p:blipFill>
          <a:blip r:embed="rId3"/>
          <a:stretch>
            <a:fillRect/>
          </a:stretch>
        </p:blipFill>
        <p:spPr>
          <a:xfrm>
            <a:off x="1376734" y="2102573"/>
            <a:ext cx="3798381" cy="3771632"/>
          </a:xfrm>
          <a:prstGeom prst="rect">
            <a:avLst/>
          </a:prstGeom>
        </p:spPr>
      </p:pic>
      <p:sp>
        <p:nvSpPr>
          <p:cNvPr id="7" name="TextBox 6">
            <a:extLst>
              <a:ext uri="{FF2B5EF4-FFF2-40B4-BE49-F238E27FC236}">
                <a16:creationId xmlns:a16="http://schemas.microsoft.com/office/drawing/2014/main" id="{CC70F7A0-16A9-9741-A493-33A953277419}"/>
              </a:ext>
            </a:extLst>
          </p:cNvPr>
          <p:cNvSpPr txBox="1"/>
          <p:nvPr/>
        </p:nvSpPr>
        <p:spPr>
          <a:xfrm>
            <a:off x="2636196" y="6171685"/>
            <a:ext cx="875489" cy="369332"/>
          </a:xfrm>
          <a:prstGeom prst="rect">
            <a:avLst/>
          </a:prstGeom>
          <a:noFill/>
        </p:spPr>
        <p:txBody>
          <a:bodyPr wrap="square" rtlCol="0">
            <a:spAutoFit/>
          </a:bodyPr>
          <a:lstStyle/>
          <a:p>
            <a:pPr algn="ctr"/>
            <a:r>
              <a:rPr lang="en-US" dirty="0"/>
              <a:t>alpha</a:t>
            </a:r>
          </a:p>
        </p:txBody>
      </p:sp>
      <p:sp>
        <p:nvSpPr>
          <p:cNvPr id="8" name="TextBox 7">
            <a:extLst>
              <a:ext uri="{FF2B5EF4-FFF2-40B4-BE49-F238E27FC236}">
                <a16:creationId xmlns:a16="http://schemas.microsoft.com/office/drawing/2014/main" id="{54052E6B-E836-024D-91C9-873A038A02F0}"/>
              </a:ext>
            </a:extLst>
          </p:cNvPr>
          <p:cNvSpPr txBox="1"/>
          <p:nvPr/>
        </p:nvSpPr>
        <p:spPr>
          <a:xfrm>
            <a:off x="8777395" y="6239442"/>
            <a:ext cx="875489" cy="369332"/>
          </a:xfrm>
          <a:prstGeom prst="rect">
            <a:avLst/>
          </a:prstGeom>
          <a:noFill/>
        </p:spPr>
        <p:txBody>
          <a:bodyPr wrap="square" rtlCol="0">
            <a:spAutoFit/>
          </a:bodyPr>
          <a:lstStyle/>
          <a:p>
            <a:pPr algn="ctr"/>
            <a:r>
              <a:rPr lang="en-US" dirty="0"/>
              <a:t>gamma</a:t>
            </a:r>
          </a:p>
        </p:txBody>
      </p:sp>
    </p:spTree>
    <p:extLst>
      <p:ext uri="{BB962C8B-B14F-4D97-AF65-F5344CB8AC3E}">
        <p14:creationId xmlns:p14="http://schemas.microsoft.com/office/powerpoint/2010/main" val="1692745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0DE93-4FA9-F140-BAB7-1FFF6AD39B42}"/>
              </a:ext>
            </a:extLst>
          </p:cNvPr>
          <p:cNvSpPr>
            <a:spLocks noGrp="1"/>
          </p:cNvSpPr>
          <p:nvPr>
            <p:ph type="title"/>
          </p:nvPr>
        </p:nvSpPr>
        <p:spPr/>
        <p:txBody>
          <a:bodyPr/>
          <a:lstStyle/>
          <a:p>
            <a:r>
              <a:rPr lang="en-US" dirty="0"/>
              <a:t>alpha U Tearing</a:t>
            </a:r>
          </a:p>
        </p:txBody>
      </p:sp>
      <p:sp>
        <p:nvSpPr>
          <p:cNvPr id="3" name="Content Placeholder 2">
            <a:extLst>
              <a:ext uri="{FF2B5EF4-FFF2-40B4-BE49-F238E27FC236}">
                <a16:creationId xmlns:a16="http://schemas.microsoft.com/office/drawing/2014/main" id="{CD216992-5286-B140-B729-82A60B7790D1}"/>
              </a:ext>
            </a:extLst>
          </p:cNvPr>
          <p:cNvSpPr>
            <a:spLocks noGrp="1"/>
          </p:cNvSpPr>
          <p:nvPr>
            <p:ph idx="1"/>
          </p:nvPr>
        </p:nvSpPr>
        <p:spPr>
          <a:xfrm>
            <a:off x="609600" y="2160495"/>
            <a:ext cx="6413770" cy="4327854"/>
          </a:xfrm>
        </p:spPr>
        <p:txBody>
          <a:bodyPr>
            <a:normAutofit fontScale="92500" lnSpcReduction="10000"/>
          </a:bodyPr>
          <a:lstStyle/>
          <a:p>
            <a:r>
              <a:rPr lang="en-US" dirty="0"/>
              <a:t>Between 400 and 600 C, alpha U swelling is overwhelmingly dominated by cavitation</a:t>
            </a:r>
          </a:p>
          <a:p>
            <a:r>
              <a:rPr lang="en-US" dirty="0"/>
              <a:t>Cavitation swelling is characterized by large irregular cavities that form by mechanical tearing at grain and sub-grain boundaries, resulting in a very deformed “swirled” microstructure</a:t>
            </a:r>
          </a:p>
          <a:p>
            <a:r>
              <a:rPr lang="en-US" dirty="0"/>
              <a:t>In addition to these large cavities, many small cavities, or tears, develop within the </a:t>
            </a:r>
            <a:r>
              <a:rPr lang="el-GR" dirty="0"/>
              <a:t>α </a:t>
            </a:r>
            <a:r>
              <a:rPr lang="en-US" dirty="0"/>
              <a:t>grains, particularly in the 500–600 C range</a:t>
            </a:r>
          </a:p>
          <a:p>
            <a:r>
              <a:rPr lang="en-US" dirty="0"/>
              <a:t>These intergranular cavities are </a:t>
            </a:r>
            <a:r>
              <a:rPr lang="en-US" dirty="0" err="1"/>
              <a:t>crystallographically</a:t>
            </a:r>
            <a:r>
              <a:rPr lang="en-US" dirty="0"/>
              <a:t> aligned and appear to be related to twin boundaries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C58164-D361-3E4F-85AF-1F32415B340F}"/>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a:extLst>
              <a:ext uri="{FF2B5EF4-FFF2-40B4-BE49-F238E27FC236}">
                <a16:creationId xmlns:a16="http://schemas.microsoft.com/office/drawing/2014/main" id="{A82F9149-94F9-AF47-A37B-D2AE0EBF0B9A}"/>
              </a:ext>
            </a:extLst>
          </p:cNvPr>
          <p:cNvPicPr>
            <a:picLocks noChangeAspect="1"/>
          </p:cNvPicPr>
          <p:nvPr/>
        </p:nvPicPr>
        <p:blipFill>
          <a:blip r:embed="rId2"/>
          <a:stretch>
            <a:fillRect/>
          </a:stretch>
        </p:blipFill>
        <p:spPr>
          <a:xfrm>
            <a:off x="8283447" y="3774950"/>
            <a:ext cx="2643910" cy="2946526"/>
          </a:xfrm>
          <a:prstGeom prst="rect">
            <a:avLst/>
          </a:prstGeom>
        </p:spPr>
      </p:pic>
      <p:pic>
        <p:nvPicPr>
          <p:cNvPr id="6" name="Picture 5">
            <a:extLst>
              <a:ext uri="{FF2B5EF4-FFF2-40B4-BE49-F238E27FC236}">
                <a16:creationId xmlns:a16="http://schemas.microsoft.com/office/drawing/2014/main" id="{8C5936C2-FC4F-8144-BC65-CF6FA683A137}"/>
              </a:ext>
            </a:extLst>
          </p:cNvPr>
          <p:cNvPicPr>
            <a:picLocks noChangeAspect="1"/>
          </p:cNvPicPr>
          <p:nvPr/>
        </p:nvPicPr>
        <p:blipFill>
          <a:blip r:embed="rId3"/>
          <a:stretch>
            <a:fillRect/>
          </a:stretch>
        </p:blipFill>
        <p:spPr>
          <a:xfrm>
            <a:off x="8164117" y="1662320"/>
            <a:ext cx="2882569" cy="1909923"/>
          </a:xfrm>
          <a:prstGeom prst="rect">
            <a:avLst/>
          </a:prstGeom>
        </p:spPr>
      </p:pic>
    </p:spTree>
    <p:extLst>
      <p:ext uri="{BB962C8B-B14F-4D97-AF65-F5344CB8AC3E}">
        <p14:creationId xmlns:p14="http://schemas.microsoft.com/office/powerpoint/2010/main" val="1779328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0051-EA72-CE45-A80C-447E638C2B5D}"/>
              </a:ext>
            </a:extLst>
          </p:cNvPr>
          <p:cNvSpPr>
            <a:spLocks noGrp="1"/>
          </p:cNvSpPr>
          <p:nvPr>
            <p:ph type="title"/>
          </p:nvPr>
        </p:nvSpPr>
        <p:spPr/>
        <p:txBody>
          <a:bodyPr/>
          <a:lstStyle/>
          <a:p>
            <a:r>
              <a:rPr lang="en-US" dirty="0"/>
              <a:t>Axial Varying Microstructure</a:t>
            </a:r>
          </a:p>
        </p:txBody>
      </p:sp>
      <p:sp>
        <p:nvSpPr>
          <p:cNvPr id="3" name="Content Placeholder 2">
            <a:extLst>
              <a:ext uri="{FF2B5EF4-FFF2-40B4-BE49-F238E27FC236}">
                <a16:creationId xmlns:a16="http://schemas.microsoft.com/office/drawing/2014/main" id="{F7C6FBE1-2493-0642-9D89-B43FE7D743EC}"/>
              </a:ext>
            </a:extLst>
          </p:cNvPr>
          <p:cNvSpPr>
            <a:spLocks noGrp="1"/>
          </p:cNvSpPr>
          <p:nvPr>
            <p:ph idx="1"/>
          </p:nvPr>
        </p:nvSpPr>
        <p:spPr>
          <a:xfrm>
            <a:off x="609600" y="2160495"/>
            <a:ext cx="5495636" cy="3965670"/>
          </a:xfrm>
        </p:spPr>
        <p:txBody>
          <a:bodyPr/>
          <a:lstStyle/>
          <a:p>
            <a:r>
              <a:rPr lang="en-US" dirty="0"/>
              <a:t>The location of the radial zones essentially follows isotherms in the fuel which are determined by the various phase boundaries of the alloy</a:t>
            </a:r>
          </a:p>
          <a:p>
            <a:r>
              <a:rPr lang="en-US" dirty="0"/>
              <a:t>In the usual situation of upward coolant flow and a cosine-shaped axial power profile in the fuel, the peak fuel temperature occurs between the center and top of the fuel column</a:t>
            </a:r>
          </a:p>
          <a:p>
            <a:endParaRPr lang="en-US" dirty="0"/>
          </a:p>
        </p:txBody>
      </p:sp>
      <p:sp>
        <p:nvSpPr>
          <p:cNvPr id="4" name="Slide Number Placeholder 3">
            <a:extLst>
              <a:ext uri="{FF2B5EF4-FFF2-40B4-BE49-F238E27FC236}">
                <a16:creationId xmlns:a16="http://schemas.microsoft.com/office/drawing/2014/main" id="{5DC2FB00-6D9D-3D4A-A2FF-7A137C17D75E}"/>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6" name="Picture 5">
            <a:extLst>
              <a:ext uri="{FF2B5EF4-FFF2-40B4-BE49-F238E27FC236}">
                <a16:creationId xmlns:a16="http://schemas.microsoft.com/office/drawing/2014/main" id="{CC1ACBA5-24D7-2C48-BB55-C760E1B2F85C}"/>
              </a:ext>
            </a:extLst>
          </p:cNvPr>
          <p:cNvPicPr>
            <a:picLocks noChangeAspect="1"/>
          </p:cNvPicPr>
          <p:nvPr/>
        </p:nvPicPr>
        <p:blipFill>
          <a:blip r:embed="rId2"/>
          <a:stretch>
            <a:fillRect/>
          </a:stretch>
        </p:blipFill>
        <p:spPr>
          <a:xfrm rot="5400000">
            <a:off x="7211349" y="1406111"/>
            <a:ext cx="3819781" cy="5620327"/>
          </a:xfrm>
          <a:prstGeom prst="rect">
            <a:avLst/>
          </a:prstGeom>
        </p:spPr>
      </p:pic>
    </p:spTree>
    <p:extLst>
      <p:ext uri="{BB962C8B-B14F-4D97-AF65-F5344CB8AC3E}">
        <p14:creationId xmlns:p14="http://schemas.microsoft.com/office/powerpoint/2010/main" val="1686027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C9E98-34E4-E84D-B556-68FA0EAF8C2F}"/>
              </a:ext>
            </a:extLst>
          </p:cNvPr>
          <p:cNvSpPr>
            <a:spLocks noGrp="1"/>
          </p:cNvSpPr>
          <p:nvPr>
            <p:ph type="title"/>
          </p:nvPr>
        </p:nvSpPr>
        <p:spPr/>
        <p:txBody>
          <a:bodyPr/>
          <a:lstStyle/>
          <a:p>
            <a:r>
              <a:rPr lang="en-US" dirty="0"/>
              <a:t>Fuel-Clad Chemical Interaction</a:t>
            </a:r>
          </a:p>
        </p:txBody>
      </p:sp>
      <p:sp>
        <p:nvSpPr>
          <p:cNvPr id="3" name="Content Placeholder 2">
            <a:extLst>
              <a:ext uri="{FF2B5EF4-FFF2-40B4-BE49-F238E27FC236}">
                <a16:creationId xmlns:a16="http://schemas.microsoft.com/office/drawing/2014/main" id="{A016F888-2623-F149-9D42-D7C721237344}"/>
              </a:ext>
            </a:extLst>
          </p:cNvPr>
          <p:cNvSpPr>
            <a:spLocks noGrp="1"/>
          </p:cNvSpPr>
          <p:nvPr>
            <p:ph idx="1"/>
          </p:nvPr>
        </p:nvSpPr>
        <p:spPr>
          <a:xfrm>
            <a:off x="609600" y="2160495"/>
            <a:ext cx="5597236" cy="3965670"/>
          </a:xfrm>
        </p:spPr>
        <p:txBody>
          <a:bodyPr>
            <a:normAutofit fontScale="85000" lnSpcReduction="10000"/>
          </a:bodyPr>
          <a:lstStyle/>
          <a:p>
            <a:r>
              <a:rPr lang="en-US" dirty="0"/>
              <a:t>FCCI in an all-metallic fuel element is in essence a complex multicomponent diffusion problem</a:t>
            </a:r>
          </a:p>
          <a:p>
            <a:r>
              <a:rPr lang="en-US" dirty="0"/>
              <a:t>At least five major constituents participate in the diffusion process, in addition to minor alloy components such as C, N and O, as well as fission products</a:t>
            </a:r>
          </a:p>
          <a:p>
            <a:r>
              <a:rPr lang="en-US" dirty="0"/>
              <a:t>The potential problem of </a:t>
            </a:r>
            <a:r>
              <a:rPr lang="en-US" dirty="0" err="1"/>
              <a:t>interdiffusion</a:t>
            </a:r>
            <a:r>
              <a:rPr lang="en-US" dirty="0"/>
              <a:t> of fuel and cladding components is essentially twofold: (</a:t>
            </a:r>
            <a:r>
              <a:rPr lang="en-US" dirty="0" err="1"/>
              <a:t>i</a:t>
            </a:r>
            <a:r>
              <a:rPr lang="en-US" dirty="0"/>
              <a:t>) a weakening of the cladding’s mechanical properties; and (ii) the formation of relatively low melting point compositions in the fuel</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7286ED9-1F91-A841-9381-22510CE8FB5D}"/>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5" name="Picture 4">
            <a:extLst>
              <a:ext uri="{FF2B5EF4-FFF2-40B4-BE49-F238E27FC236}">
                <a16:creationId xmlns:a16="http://schemas.microsoft.com/office/drawing/2014/main" id="{683DBE0A-03B4-904B-97B5-7550ECB8DCB0}"/>
              </a:ext>
            </a:extLst>
          </p:cNvPr>
          <p:cNvPicPr>
            <a:picLocks noChangeAspect="1"/>
          </p:cNvPicPr>
          <p:nvPr/>
        </p:nvPicPr>
        <p:blipFill>
          <a:blip r:embed="rId2"/>
          <a:stretch>
            <a:fillRect/>
          </a:stretch>
        </p:blipFill>
        <p:spPr>
          <a:xfrm>
            <a:off x="6439057" y="1939880"/>
            <a:ext cx="5566483" cy="4100997"/>
          </a:xfrm>
          <a:prstGeom prst="rect">
            <a:avLst/>
          </a:prstGeom>
        </p:spPr>
      </p:pic>
    </p:spTree>
    <p:extLst>
      <p:ext uri="{BB962C8B-B14F-4D97-AF65-F5344CB8AC3E}">
        <p14:creationId xmlns:p14="http://schemas.microsoft.com/office/powerpoint/2010/main" val="92358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4365-F438-1D4D-A668-356742A59C2E}"/>
              </a:ext>
            </a:extLst>
          </p:cNvPr>
          <p:cNvSpPr>
            <a:spLocks noGrp="1"/>
          </p:cNvSpPr>
          <p:nvPr>
            <p:ph type="title"/>
          </p:nvPr>
        </p:nvSpPr>
        <p:spPr/>
        <p:txBody>
          <a:bodyPr/>
          <a:lstStyle/>
          <a:p>
            <a:r>
              <a:rPr lang="en-US" dirty="0"/>
              <a:t>Cladding wastage mechanisms</a:t>
            </a:r>
          </a:p>
        </p:txBody>
      </p:sp>
      <p:sp>
        <p:nvSpPr>
          <p:cNvPr id="3" name="Content Placeholder 2">
            <a:extLst>
              <a:ext uri="{FF2B5EF4-FFF2-40B4-BE49-F238E27FC236}">
                <a16:creationId xmlns:a16="http://schemas.microsoft.com/office/drawing/2014/main" id="{8C894659-9E75-6D44-B985-B5A82545B995}"/>
              </a:ext>
            </a:extLst>
          </p:cNvPr>
          <p:cNvSpPr>
            <a:spLocks noGrp="1"/>
          </p:cNvSpPr>
          <p:nvPr>
            <p:ph idx="1"/>
          </p:nvPr>
        </p:nvSpPr>
        <p:spPr>
          <a:xfrm>
            <a:off x="609600" y="2160495"/>
            <a:ext cx="6028267" cy="4303402"/>
          </a:xfrm>
        </p:spPr>
        <p:txBody>
          <a:bodyPr>
            <a:normAutofit lnSpcReduction="10000"/>
          </a:bodyPr>
          <a:lstStyle/>
          <a:p>
            <a:r>
              <a:rPr lang="en-US" dirty="0"/>
              <a:t>Prior to accumulation of lanthanide FPs at the fuel–cladding interface (due to FPs migration), FCCI is characterized by a ferritic layer formation, which is a result of Ni depletion in austenitic cladding or decarburization of the martensitic cladding</a:t>
            </a:r>
          </a:p>
          <a:p>
            <a:r>
              <a:rPr lang="en-US" dirty="0"/>
              <a:t>Severe wastage is due to interaction of cladding with FPs, generating eutectic low melting phases</a:t>
            </a:r>
          </a:p>
          <a:p>
            <a:r>
              <a:rPr lang="en-US" dirty="0"/>
              <a:t>Fe-96Ln has a melting point of 770˚C, Fe-92Ce has a melting point of 590˚C</a:t>
            </a:r>
          </a:p>
        </p:txBody>
      </p:sp>
      <p:sp>
        <p:nvSpPr>
          <p:cNvPr id="4" name="Slide Number Placeholder 3">
            <a:extLst>
              <a:ext uri="{FF2B5EF4-FFF2-40B4-BE49-F238E27FC236}">
                <a16:creationId xmlns:a16="http://schemas.microsoft.com/office/drawing/2014/main" id="{50A71503-043B-DD41-80B3-7A1B3DA2FD72}"/>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41E6F392-8297-D943-817B-CFDEBA25D9A0}"/>
              </a:ext>
            </a:extLst>
          </p:cNvPr>
          <p:cNvPicPr>
            <a:picLocks noChangeAspect="1"/>
          </p:cNvPicPr>
          <p:nvPr/>
        </p:nvPicPr>
        <p:blipFill>
          <a:blip r:embed="rId2"/>
          <a:stretch>
            <a:fillRect/>
          </a:stretch>
        </p:blipFill>
        <p:spPr>
          <a:xfrm>
            <a:off x="7258755" y="1593505"/>
            <a:ext cx="3917245" cy="2835003"/>
          </a:xfrm>
          <a:prstGeom prst="rect">
            <a:avLst/>
          </a:prstGeom>
        </p:spPr>
      </p:pic>
      <p:pic>
        <p:nvPicPr>
          <p:cNvPr id="7" name="Picture 6">
            <a:extLst>
              <a:ext uri="{FF2B5EF4-FFF2-40B4-BE49-F238E27FC236}">
                <a16:creationId xmlns:a16="http://schemas.microsoft.com/office/drawing/2014/main" id="{98BF3A3B-7B33-0C43-968C-42CC87000E81}"/>
              </a:ext>
            </a:extLst>
          </p:cNvPr>
          <p:cNvPicPr>
            <a:picLocks noChangeAspect="1"/>
          </p:cNvPicPr>
          <p:nvPr/>
        </p:nvPicPr>
        <p:blipFill>
          <a:blip r:embed="rId3"/>
          <a:stretch>
            <a:fillRect/>
          </a:stretch>
        </p:blipFill>
        <p:spPr>
          <a:xfrm>
            <a:off x="6907036" y="4522350"/>
            <a:ext cx="2586921" cy="1941547"/>
          </a:xfrm>
          <a:prstGeom prst="rect">
            <a:avLst/>
          </a:prstGeom>
        </p:spPr>
      </p:pic>
      <p:pic>
        <p:nvPicPr>
          <p:cNvPr id="8" name="Picture 7">
            <a:extLst>
              <a:ext uri="{FF2B5EF4-FFF2-40B4-BE49-F238E27FC236}">
                <a16:creationId xmlns:a16="http://schemas.microsoft.com/office/drawing/2014/main" id="{A9E84055-A94D-4641-B8F4-10367A61551F}"/>
              </a:ext>
            </a:extLst>
          </p:cNvPr>
          <p:cNvPicPr>
            <a:picLocks noChangeAspect="1"/>
          </p:cNvPicPr>
          <p:nvPr/>
        </p:nvPicPr>
        <p:blipFill>
          <a:blip r:embed="rId4"/>
          <a:stretch>
            <a:fillRect/>
          </a:stretch>
        </p:blipFill>
        <p:spPr>
          <a:xfrm>
            <a:off x="9493957" y="4511675"/>
            <a:ext cx="2491036" cy="1952222"/>
          </a:xfrm>
          <a:prstGeom prst="rect">
            <a:avLst/>
          </a:prstGeom>
        </p:spPr>
      </p:pic>
    </p:spTree>
    <p:extLst>
      <p:ext uri="{BB962C8B-B14F-4D97-AF65-F5344CB8AC3E}">
        <p14:creationId xmlns:p14="http://schemas.microsoft.com/office/powerpoint/2010/main" val="179075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7006-B74B-3346-8588-E027C6C23A18}"/>
              </a:ext>
            </a:extLst>
          </p:cNvPr>
          <p:cNvSpPr>
            <a:spLocks noGrp="1"/>
          </p:cNvSpPr>
          <p:nvPr>
            <p:ph type="title"/>
          </p:nvPr>
        </p:nvSpPr>
        <p:spPr/>
        <p:txBody>
          <a:bodyPr/>
          <a:lstStyle/>
          <a:p>
            <a:r>
              <a:rPr lang="en-US" dirty="0"/>
              <a:t>Chemical Species Diffusion and Interaction</a:t>
            </a:r>
          </a:p>
        </p:txBody>
      </p:sp>
      <p:sp>
        <p:nvSpPr>
          <p:cNvPr id="3" name="Content Placeholder 2">
            <a:extLst>
              <a:ext uri="{FF2B5EF4-FFF2-40B4-BE49-F238E27FC236}">
                <a16:creationId xmlns:a16="http://schemas.microsoft.com/office/drawing/2014/main" id="{61794EE8-09A2-1844-9F68-0C3C5EB65825}"/>
              </a:ext>
            </a:extLst>
          </p:cNvPr>
          <p:cNvSpPr>
            <a:spLocks noGrp="1"/>
          </p:cNvSpPr>
          <p:nvPr>
            <p:ph idx="1"/>
          </p:nvPr>
        </p:nvSpPr>
        <p:spPr>
          <a:xfrm>
            <a:off x="609600" y="2160495"/>
            <a:ext cx="7093527" cy="3965670"/>
          </a:xfrm>
        </p:spPr>
        <p:txBody>
          <a:bodyPr>
            <a:normAutofit fontScale="92500" lnSpcReduction="20000"/>
          </a:bodyPr>
          <a:lstStyle/>
          <a:p>
            <a:r>
              <a:rPr lang="en-US" dirty="0"/>
              <a:t>Lanthanides (Ln) ultimately control FCCI, and their presence at the internal cladding surface depends not only on burnup but also very strongly on their radial migration in the fuel</a:t>
            </a:r>
          </a:p>
          <a:p>
            <a:r>
              <a:rPr lang="en-US" dirty="0"/>
              <a:t>Nd and Ce are two of the most commonly found Ln in FCCI regions</a:t>
            </a:r>
          </a:p>
          <a:p>
            <a:r>
              <a:rPr lang="en-US" dirty="0"/>
              <a:t>Fission products diffuse into the Fe-based cladding and segregate along grain boundaries, further weakening the cladding</a:t>
            </a:r>
          </a:p>
          <a:p>
            <a:r>
              <a:rPr lang="en-US" dirty="0"/>
              <a:t>It is key to develop transport models for Ln species through the fuel, in order to develop a source term for FCCI, but very little is known about Ln transport in metallic fuel</a:t>
            </a:r>
          </a:p>
          <a:p>
            <a:endParaRPr lang="en-US" dirty="0"/>
          </a:p>
        </p:txBody>
      </p:sp>
      <p:sp>
        <p:nvSpPr>
          <p:cNvPr id="4" name="Slide Number Placeholder 3">
            <a:extLst>
              <a:ext uri="{FF2B5EF4-FFF2-40B4-BE49-F238E27FC236}">
                <a16:creationId xmlns:a16="http://schemas.microsoft.com/office/drawing/2014/main" id="{C938F04B-395F-3141-8C1D-C224686154C0}"/>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FD429E01-AA9D-CC48-8C59-05DD03F0C7C8}"/>
              </a:ext>
            </a:extLst>
          </p:cNvPr>
          <p:cNvPicPr>
            <a:picLocks noChangeAspect="1"/>
          </p:cNvPicPr>
          <p:nvPr/>
        </p:nvPicPr>
        <p:blipFill>
          <a:blip r:embed="rId2"/>
          <a:stretch>
            <a:fillRect/>
          </a:stretch>
        </p:blipFill>
        <p:spPr>
          <a:xfrm>
            <a:off x="8156292" y="1746811"/>
            <a:ext cx="3426108" cy="4609540"/>
          </a:xfrm>
          <a:prstGeom prst="rect">
            <a:avLst/>
          </a:prstGeom>
        </p:spPr>
      </p:pic>
    </p:spTree>
    <p:extLst>
      <p:ext uri="{BB962C8B-B14F-4D97-AF65-F5344CB8AC3E}">
        <p14:creationId xmlns:p14="http://schemas.microsoft.com/office/powerpoint/2010/main" val="1893024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D1F9-CFAE-C649-B385-DB80FE33487A}"/>
              </a:ext>
            </a:extLst>
          </p:cNvPr>
          <p:cNvSpPr>
            <a:spLocks noGrp="1"/>
          </p:cNvSpPr>
          <p:nvPr>
            <p:ph type="title"/>
          </p:nvPr>
        </p:nvSpPr>
        <p:spPr/>
        <p:txBody>
          <a:bodyPr/>
          <a:lstStyle/>
          <a:p>
            <a:r>
              <a:rPr lang="en-US" dirty="0"/>
              <a:t>Metallic Fuel Performance Modeling - BISON</a:t>
            </a:r>
          </a:p>
        </p:txBody>
      </p:sp>
      <p:sp>
        <p:nvSpPr>
          <p:cNvPr id="3" name="Content Placeholder 2">
            <a:extLst>
              <a:ext uri="{FF2B5EF4-FFF2-40B4-BE49-F238E27FC236}">
                <a16:creationId xmlns:a16="http://schemas.microsoft.com/office/drawing/2014/main" id="{2F89F719-047E-8A48-B88B-4696EB7A39B4}"/>
              </a:ext>
            </a:extLst>
          </p:cNvPr>
          <p:cNvSpPr>
            <a:spLocks noGrp="1"/>
          </p:cNvSpPr>
          <p:nvPr>
            <p:ph idx="1"/>
          </p:nvPr>
        </p:nvSpPr>
        <p:spPr>
          <a:xfrm>
            <a:off x="609600" y="2160495"/>
            <a:ext cx="7620000" cy="3965670"/>
          </a:xfrm>
        </p:spPr>
        <p:txBody>
          <a:bodyPr>
            <a:normAutofit fontScale="85000" lnSpcReduction="10000"/>
          </a:bodyPr>
          <a:lstStyle/>
          <a:p>
            <a:r>
              <a:rPr lang="en-US" dirty="0"/>
              <a:t>The mechanical performance of the fuel is governed by a model that represents the elastic moduli as functions of temperature, porosity, and zirconium and plutonium content</a:t>
            </a:r>
          </a:p>
          <a:p>
            <a:r>
              <a:rPr lang="en-US" dirty="0"/>
              <a:t>A creep model that is a function of fission rate, temperature, and porosity is also used</a:t>
            </a:r>
          </a:p>
          <a:p>
            <a:r>
              <a:rPr lang="en-US" dirty="0"/>
              <a:t>Eigen strains (stress free strains) are modeled by constant thermal expansion along with gaseous and solid fission product swelling models</a:t>
            </a:r>
          </a:p>
          <a:p>
            <a:r>
              <a:rPr lang="en-US" dirty="0"/>
              <a:t>The solid swelling model is a straight-forward model directly proportional to fission rate</a:t>
            </a:r>
          </a:p>
          <a:p>
            <a:r>
              <a:rPr lang="en-US" dirty="0"/>
              <a:t>The gaseous swelling model comes from a force balance applied to a bubble with the metallic fuel and generates porosity at all material points (quadrature points) in the domain</a:t>
            </a:r>
          </a:p>
          <a:p>
            <a:endParaRPr lang="en-US" dirty="0"/>
          </a:p>
        </p:txBody>
      </p:sp>
      <p:sp>
        <p:nvSpPr>
          <p:cNvPr id="4" name="Slide Number Placeholder 3">
            <a:extLst>
              <a:ext uri="{FF2B5EF4-FFF2-40B4-BE49-F238E27FC236}">
                <a16:creationId xmlns:a16="http://schemas.microsoft.com/office/drawing/2014/main" id="{F9C0A6FC-D7BD-C045-998A-59BD911327CF}"/>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D3D808C4-8C2A-784A-9EC6-F823D39D1D08}"/>
              </a:ext>
            </a:extLst>
          </p:cNvPr>
          <p:cNvPicPr>
            <a:picLocks noChangeAspect="1"/>
          </p:cNvPicPr>
          <p:nvPr/>
        </p:nvPicPr>
        <p:blipFill>
          <a:blip r:embed="rId3"/>
          <a:stretch>
            <a:fillRect/>
          </a:stretch>
        </p:blipFill>
        <p:spPr>
          <a:xfrm>
            <a:off x="8413750" y="1935165"/>
            <a:ext cx="3492500" cy="4191000"/>
          </a:xfrm>
          <a:prstGeom prst="rect">
            <a:avLst/>
          </a:prstGeom>
        </p:spPr>
      </p:pic>
      <p:pic>
        <p:nvPicPr>
          <p:cNvPr id="6" name="Picture 5">
            <a:extLst>
              <a:ext uri="{FF2B5EF4-FFF2-40B4-BE49-F238E27FC236}">
                <a16:creationId xmlns:a16="http://schemas.microsoft.com/office/drawing/2014/main" id="{00F7E13F-F4B0-2244-9512-25624E0F4154}"/>
              </a:ext>
            </a:extLst>
          </p:cNvPr>
          <p:cNvPicPr>
            <a:picLocks noChangeAspect="1"/>
          </p:cNvPicPr>
          <p:nvPr/>
        </p:nvPicPr>
        <p:blipFill>
          <a:blip r:embed="rId3"/>
          <a:stretch>
            <a:fillRect/>
          </a:stretch>
        </p:blipFill>
        <p:spPr>
          <a:xfrm>
            <a:off x="8653462" y="1935165"/>
            <a:ext cx="3492500" cy="4191000"/>
          </a:xfrm>
          <a:prstGeom prst="rect">
            <a:avLst/>
          </a:prstGeom>
        </p:spPr>
      </p:pic>
    </p:spTree>
    <p:extLst>
      <p:ext uri="{BB962C8B-B14F-4D97-AF65-F5344CB8AC3E}">
        <p14:creationId xmlns:p14="http://schemas.microsoft.com/office/powerpoint/2010/main" val="2292537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D1F9-CFAE-C649-B385-DB80FE33487A}"/>
              </a:ext>
            </a:extLst>
          </p:cNvPr>
          <p:cNvSpPr>
            <a:spLocks noGrp="1"/>
          </p:cNvSpPr>
          <p:nvPr>
            <p:ph type="title"/>
          </p:nvPr>
        </p:nvSpPr>
        <p:spPr/>
        <p:txBody>
          <a:bodyPr/>
          <a:lstStyle/>
          <a:p>
            <a:r>
              <a:rPr lang="en-US" dirty="0"/>
              <a:t>Metallic Fuel Performance Modeling</a:t>
            </a:r>
          </a:p>
        </p:txBody>
      </p:sp>
      <p:sp>
        <p:nvSpPr>
          <p:cNvPr id="3" name="Content Placeholder 2">
            <a:extLst>
              <a:ext uri="{FF2B5EF4-FFF2-40B4-BE49-F238E27FC236}">
                <a16:creationId xmlns:a16="http://schemas.microsoft.com/office/drawing/2014/main" id="{2F89F719-047E-8A48-B88B-4696EB7A39B4}"/>
              </a:ext>
            </a:extLst>
          </p:cNvPr>
          <p:cNvSpPr>
            <a:spLocks noGrp="1"/>
          </p:cNvSpPr>
          <p:nvPr>
            <p:ph idx="1"/>
          </p:nvPr>
        </p:nvSpPr>
        <p:spPr>
          <a:xfrm>
            <a:off x="609600" y="2160495"/>
            <a:ext cx="7620000" cy="3965670"/>
          </a:xfrm>
        </p:spPr>
        <p:txBody>
          <a:bodyPr>
            <a:normAutofit fontScale="85000" lnSpcReduction="20000"/>
          </a:bodyPr>
          <a:lstStyle/>
          <a:p>
            <a:r>
              <a:rPr lang="en-US" dirty="0"/>
              <a:t>The thermal conductivity model in the fuel is a function of temperature, porosity, and zirconium and plutonium content</a:t>
            </a:r>
          </a:p>
          <a:p>
            <a:r>
              <a:rPr lang="en-US" dirty="0"/>
              <a:t>The heat capacity models are functions of temperature and alloy phase</a:t>
            </a:r>
          </a:p>
          <a:p>
            <a:r>
              <a:rPr lang="en-US" dirty="0"/>
              <a:t>The fission gas model is simply based on fission rate for gas generation and the fission gas released is governed by the value of porosity</a:t>
            </a:r>
          </a:p>
          <a:p>
            <a:r>
              <a:rPr lang="en-US" dirty="0"/>
              <a:t>Cladding mechanical response is governed by constant elastic moduli and thermal expansion, with thermal and irradiation creep</a:t>
            </a:r>
          </a:p>
          <a:p>
            <a:r>
              <a:rPr lang="en-US" dirty="0"/>
              <a:t>Thermal conductivity and heat capacity models are functions of temperature</a:t>
            </a:r>
          </a:p>
          <a:p>
            <a:r>
              <a:rPr lang="en-US" dirty="0"/>
              <a:t>The redistribution of zirconium is governed by </a:t>
            </a:r>
            <a:r>
              <a:rPr lang="en-US" dirty="0" err="1"/>
              <a:t>Fickian</a:t>
            </a:r>
            <a:r>
              <a:rPr lang="en-US" dirty="0"/>
              <a:t> and </a:t>
            </a:r>
            <a:r>
              <a:rPr lang="en-US" dirty="0" err="1"/>
              <a:t>Soret</a:t>
            </a:r>
            <a:r>
              <a:rPr lang="en-US" dirty="0"/>
              <a:t> diffusion</a:t>
            </a:r>
          </a:p>
          <a:p>
            <a:endParaRPr lang="en-US" dirty="0"/>
          </a:p>
          <a:p>
            <a:endParaRPr lang="en-US" dirty="0"/>
          </a:p>
        </p:txBody>
      </p:sp>
      <p:sp>
        <p:nvSpPr>
          <p:cNvPr id="4" name="Slide Number Placeholder 3">
            <a:extLst>
              <a:ext uri="{FF2B5EF4-FFF2-40B4-BE49-F238E27FC236}">
                <a16:creationId xmlns:a16="http://schemas.microsoft.com/office/drawing/2014/main" id="{F9C0A6FC-D7BD-C045-998A-59BD911327CF}"/>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dirty="0"/>
          </a:p>
        </p:txBody>
      </p:sp>
      <p:pic>
        <p:nvPicPr>
          <p:cNvPr id="5" name="Picture 4">
            <a:extLst>
              <a:ext uri="{FF2B5EF4-FFF2-40B4-BE49-F238E27FC236}">
                <a16:creationId xmlns:a16="http://schemas.microsoft.com/office/drawing/2014/main" id="{D3D808C4-8C2A-784A-9EC6-F823D39D1D08}"/>
              </a:ext>
            </a:extLst>
          </p:cNvPr>
          <p:cNvPicPr>
            <a:picLocks noChangeAspect="1"/>
          </p:cNvPicPr>
          <p:nvPr/>
        </p:nvPicPr>
        <p:blipFill>
          <a:blip r:embed="rId3"/>
          <a:stretch>
            <a:fillRect/>
          </a:stretch>
        </p:blipFill>
        <p:spPr>
          <a:xfrm>
            <a:off x="8413750" y="1935165"/>
            <a:ext cx="3492500" cy="4191000"/>
          </a:xfrm>
          <a:prstGeom prst="rect">
            <a:avLst/>
          </a:prstGeom>
        </p:spPr>
      </p:pic>
      <p:pic>
        <p:nvPicPr>
          <p:cNvPr id="6" name="Picture 5">
            <a:extLst>
              <a:ext uri="{FF2B5EF4-FFF2-40B4-BE49-F238E27FC236}">
                <a16:creationId xmlns:a16="http://schemas.microsoft.com/office/drawing/2014/main" id="{00F7E13F-F4B0-2244-9512-25624E0F4154}"/>
              </a:ext>
            </a:extLst>
          </p:cNvPr>
          <p:cNvPicPr>
            <a:picLocks noChangeAspect="1"/>
          </p:cNvPicPr>
          <p:nvPr/>
        </p:nvPicPr>
        <p:blipFill>
          <a:blip r:embed="rId3"/>
          <a:stretch>
            <a:fillRect/>
          </a:stretch>
        </p:blipFill>
        <p:spPr>
          <a:xfrm>
            <a:off x="8653462" y="1935165"/>
            <a:ext cx="3492500" cy="4191000"/>
          </a:xfrm>
          <a:prstGeom prst="rect">
            <a:avLst/>
          </a:prstGeom>
        </p:spPr>
      </p:pic>
    </p:spTree>
    <p:extLst>
      <p:ext uri="{BB962C8B-B14F-4D97-AF65-F5344CB8AC3E}">
        <p14:creationId xmlns:p14="http://schemas.microsoft.com/office/powerpoint/2010/main" val="867703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accidents/</a:t>
            </a:r>
            <a:r>
              <a:rPr lang="en-US" dirty="0" err="1"/>
              <a:t>TRansients</a:t>
            </a:r>
            <a:r>
              <a:rPr lang="en-US" dirty="0"/>
              <a:t> in MOX</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3</a:t>
            </a:fld>
            <a:endParaRPr lang="en-US"/>
          </a:p>
        </p:txBody>
      </p:sp>
    </p:spTree>
    <p:extLst>
      <p:ext uri="{BB962C8B-B14F-4D97-AF65-F5344CB8AC3E}">
        <p14:creationId xmlns:p14="http://schemas.microsoft.com/office/powerpoint/2010/main" val="2777967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D1F9-CFAE-C649-B385-DB80FE33487A}"/>
              </a:ext>
            </a:extLst>
          </p:cNvPr>
          <p:cNvSpPr>
            <a:spLocks noGrp="1"/>
          </p:cNvSpPr>
          <p:nvPr>
            <p:ph type="title"/>
          </p:nvPr>
        </p:nvSpPr>
        <p:spPr/>
        <p:txBody>
          <a:bodyPr/>
          <a:lstStyle/>
          <a:p>
            <a:r>
              <a:rPr lang="en-US" dirty="0"/>
              <a:t>Metallic Fuel Performance Modeling</a:t>
            </a:r>
          </a:p>
        </p:txBody>
      </p:sp>
      <p:sp>
        <p:nvSpPr>
          <p:cNvPr id="3" name="Content Placeholder 2">
            <a:extLst>
              <a:ext uri="{FF2B5EF4-FFF2-40B4-BE49-F238E27FC236}">
                <a16:creationId xmlns:a16="http://schemas.microsoft.com/office/drawing/2014/main" id="{2F89F719-047E-8A48-B88B-4696EB7A39B4}"/>
              </a:ext>
            </a:extLst>
          </p:cNvPr>
          <p:cNvSpPr>
            <a:spLocks noGrp="1"/>
          </p:cNvSpPr>
          <p:nvPr>
            <p:ph idx="1"/>
          </p:nvPr>
        </p:nvSpPr>
        <p:spPr>
          <a:xfrm>
            <a:off x="609600" y="2160495"/>
            <a:ext cx="7620000" cy="3965670"/>
          </a:xfrm>
        </p:spPr>
        <p:txBody>
          <a:bodyPr>
            <a:normAutofit/>
          </a:bodyPr>
          <a:lstStyle/>
          <a:p>
            <a:r>
              <a:rPr lang="en-US" dirty="0"/>
              <a:t>Compare BISON to EBR-II experiments</a:t>
            </a:r>
          </a:p>
        </p:txBody>
      </p:sp>
      <p:sp>
        <p:nvSpPr>
          <p:cNvPr id="4" name="Slide Number Placeholder 3">
            <a:extLst>
              <a:ext uri="{FF2B5EF4-FFF2-40B4-BE49-F238E27FC236}">
                <a16:creationId xmlns:a16="http://schemas.microsoft.com/office/drawing/2014/main" id="{F9C0A6FC-D7BD-C045-998A-59BD911327CF}"/>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pic>
        <p:nvPicPr>
          <p:cNvPr id="7" name="Picture 6">
            <a:extLst>
              <a:ext uri="{FF2B5EF4-FFF2-40B4-BE49-F238E27FC236}">
                <a16:creationId xmlns:a16="http://schemas.microsoft.com/office/drawing/2014/main" id="{199EBEA1-ABF7-6B44-ACDC-B1004FD2DEDB}"/>
              </a:ext>
            </a:extLst>
          </p:cNvPr>
          <p:cNvPicPr>
            <a:picLocks noChangeAspect="1"/>
          </p:cNvPicPr>
          <p:nvPr/>
        </p:nvPicPr>
        <p:blipFill>
          <a:blip r:embed="rId3"/>
          <a:stretch>
            <a:fillRect/>
          </a:stretch>
        </p:blipFill>
        <p:spPr>
          <a:xfrm>
            <a:off x="118269" y="2947989"/>
            <a:ext cx="3784600" cy="3352800"/>
          </a:xfrm>
          <a:prstGeom prst="rect">
            <a:avLst/>
          </a:prstGeom>
        </p:spPr>
      </p:pic>
      <p:pic>
        <p:nvPicPr>
          <p:cNvPr id="8" name="Picture 7">
            <a:extLst>
              <a:ext uri="{FF2B5EF4-FFF2-40B4-BE49-F238E27FC236}">
                <a16:creationId xmlns:a16="http://schemas.microsoft.com/office/drawing/2014/main" id="{CCF861B9-A4B1-F645-A931-9E47FCDC1149}"/>
              </a:ext>
            </a:extLst>
          </p:cNvPr>
          <p:cNvPicPr>
            <a:picLocks noChangeAspect="1"/>
          </p:cNvPicPr>
          <p:nvPr/>
        </p:nvPicPr>
        <p:blipFill>
          <a:blip r:embed="rId4"/>
          <a:stretch>
            <a:fillRect/>
          </a:stretch>
        </p:blipFill>
        <p:spPr>
          <a:xfrm>
            <a:off x="4102100" y="2947989"/>
            <a:ext cx="3644900" cy="3225800"/>
          </a:xfrm>
          <a:prstGeom prst="rect">
            <a:avLst/>
          </a:prstGeom>
        </p:spPr>
      </p:pic>
      <p:pic>
        <p:nvPicPr>
          <p:cNvPr id="9" name="Picture 8">
            <a:extLst>
              <a:ext uri="{FF2B5EF4-FFF2-40B4-BE49-F238E27FC236}">
                <a16:creationId xmlns:a16="http://schemas.microsoft.com/office/drawing/2014/main" id="{60AC31FB-890B-1643-BF7A-4FCC95F67181}"/>
              </a:ext>
            </a:extLst>
          </p:cNvPr>
          <p:cNvPicPr>
            <a:picLocks noChangeAspect="1"/>
          </p:cNvPicPr>
          <p:nvPr/>
        </p:nvPicPr>
        <p:blipFill>
          <a:blip r:embed="rId5"/>
          <a:stretch>
            <a:fillRect/>
          </a:stretch>
        </p:blipFill>
        <p:spPr>
          <a:xfrm>
            <a:off x="7950200" y="2947989"/>
            <a:ext cx="3632200" cy="3352800"/>
          </a:xfrm>
          <a:prstGeom prst="rect">
            <a:avLst/>
          </a:prstGeom>
        </p:spPr>
      </p:pic>
    </p:spTree>
    <p:extLst>
      <p:ext uri="{BB962C8B-B14F-4D97-AF65-F5344CB8AC3E}">
        <p14:creationId xmlns:p14="http://schemas.microsoft.com/office/powerpoint/2010/main" val="4109407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41EA-3292-0B48-879D-43602FCA1644}"/>
              </a:ext>
            </a:extLst>
          </p:cNvPr>
          <p:cNvSpPr>
            <a:spLocks noGrp="1"/>
          </p:cNvSpPr>
          <p:nvPr>
            <p:ph type="title"/>
          </p:nvPr>
        </p:nvSpPr>
        <p:spPr/>
        <p:txBody>
          <a:bodyPr/>
          <a:lstStyle/>
          <a:p>
            <a:r>
              <a:rPr lang="en-US" dirty="0"/>
              <a:t>Other Metallic Fuel Codes</a:t>
            </a:r>
          </a:p>
        </p:txBody>
      </p:sp>
      <p:sp>
        <p:nvSpPr>
          <p:cNvPr id="3" name="Content Placeholder 2">
            <a:extLst>
              <a:ext uri="{FF2B5EF4-FFF2-40B4-BE49-F238E27FC236}">
                <a16:creationId xmlns:a16="http://schemas.microsoft.com/office/drawing/2014/main" id="{CAF0F3B3-A91D-6541-951B-ECB861925844}"/>
              </a:ext>
            </a:extLst>
          </p:cNvPr>
          <p:cNvSpPr>
            <a:spLocks noGrp="1"/>
          </p:cNvSpPr>
          <p:nvPr>
            <p:ph idx="1"/>
          </p:nvPr>
        </p:nvSpPr>
        <p:spPr/>
        <p:txBody>
          <a:bodyPr/>
          <a:lstStyle/>
          <a:p>
            <a:r>
              <a:rPr lang="en-US" sz="2000" dirty="0"/>
              <a:t>LIFEMETAL</a:t>
            </a:r>
          </a:p>
          <a:p>
            <a:pPr lvl="1"/>
            <a:r>
              <a:rPr lang="en-US" sz="2000" dirty="0"/>
              <a:t>ANL code that has evolved from the LIFE series of codes that perform steady-state and transient analyses for the thermal, mechanical, and irradiation behavior of nuclear fuel, and was originally developed for UO2</a:t>
            </a:r>
          </a:p>
          <a:p>
            <a:r>
              <a:rPr lang="en-US" sz="2000" dirty="0"/>
              <a:t>ALFUS</a:t>
            </a:r>
          </a:p>
          <a:p>
            <a:pPr lvl="1"/>
            <a:r>
              <a:rPr lang="en-US" sz="2000" dirty="0" err="1"/>
              <a:t>ALloyed</a:t>
            </a:r>
            <a:r>
              <a:rPr lang="en-US" sz="2000" dirty="0"/>
              <a:t> Fuel Unified Simulator, Japanese development (CRIEPI), is an irradiation behavior analysis code for metallic fast reactor fuel</a:t>
            </a:r>
          </a:p>
          <a:p>
            <a:r>
              <a:rPr lang="en-US" sz="2000" dirty="0"/>
              <a:t>FAST</a:t>
            </a:r>
          </a:p>
          <a:p>
            <a:pPr lvl="1"/>
            <a:r>
              <a:rPr lang="en-US" sz="2000" dirty="0"/>
              <a:t>the current NRC thermal-mechanical fuel performance code that is the next evolution of FRAPCON </a:t>
            </a:r>
          </a:p>
          <a:p>
            <a:pPr lvl="1"/>
            <a:endParaRPr lang="en-US" sz="2000" dirty="0"/>
          </a:p>
        </p:txBody>
      </p:sp>
      <p:sp>
        <p:nvSpPr>
          <p:cNvPr id="4" name="Slide Number Placeholder 3">
            <a:extLst>
              <a:ext uri="{FF2B5EF4-FFF2-40B4-BE49-F238E27FC236}">
                <a16:creationId xmlns:a16="http://schemas.microsoft.com/office/drawing/2014/main" id="{03167747-4C23-B34C-82AA-7D3485B92437}"/>
              </a:ext>
            </a:extLst>
          </p:cNvPr>
          <p:cNvSpPr>
            <a:spLocks noGrp="1"/>
          </p:cNvSpPr>
          <p:nvPr>
            <p:ph type="sldNum" sz="quarter" idx="12"/>
          </p:nvPr>
        </p:nvSpPr>
        <p:spPr/>
        <p:txBody>
          <a:bodyPr/>
          <a:lstStyle/>
          <a:p>
            <a:pPr>
              <a:defRPr/>
            </a:pPr>
            <a:fld id="{3FF2C605-4958-CF43-AA48-80339EFDB0AF}" type="slidenum">
              <a:rPr lang="en-US" smtClean="0"/>
              <a:pPr>
                <a:defRPr/>
              </a:pPr>
              <a:t>31</a:t>
            </a:fld>
            <a:endParaRPr lang="en-US"/>
          </a:p>
        </p:txBody>
      </p:sp>
    </p:spTree>
    <p:extLst>
      <p:ext uri="{BB962C8B-B14F-4D97-AF65-F5344CB8AC3E}">
        <p14:creationId xmlns:p14="http://schemas.microsoft.com/office/powerpoint/2010/main" val="177567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F166-F029-3D40-96D9-7450BD8080E5}"/>
              </a:ext>
            </a:extLst>
          </p:cNvPr>
          <p:cNvSpPr>
            <a:spLocks noGrp="1"/>
          </p:cNvSpPr>
          <p:nvPr>
            <p:ph type="title"/>
          </p:nvPr>
        </p:nvSpPr>
        <p:spPr/>
        <p:txBody>
          <a:bodyPr/>
          <a:lstStyle/>
          <a:p>
            <a:r>
              <a:rPr lang="en-US" dirty="0"/>
              <a:t>Incorporation of lower length scale information</a:t>
            </a:r>
          </a:p>
        </p:txBody>
      </p:sp>
      <p:sp>
        <p:nvSpPr>
          <p:cNvPr id="3" name="Content Placeholder 2">
            <a:extLst>
              <a:ext uri="{FF2B5EF4-FFF2-40B4-BE49-F238E27FC236}">
                <a16:creationId xmlns:a16="http://schemas.microsoft.com/office/drawing/2014/main" id="{FACAEC63-2044-1C4D-BFCE-AC914112241B}"/>
              </a:ext>
            </a:extLst>
          </p:cNvPr>
          <p:cNvSpPr>
            <a:spLocks noGrp="1"/>
          </p:cNvSpPr>
          <p:nvPr>
            <p:ph idx="1"/>
          </p:nvPr>
        </p:nvSpPr>
        <p:spPr/>
        <p:txBody>
          <a:bodyPr/>
          <a:lstStyle/>
          <a:p>
            <a:r>
              <a:rPr lang="en-US" sz="2000" dirty="0"/>
              <a:t>Surface energy</a:t>
            </a:r>
          </a:p>
          <a:p>
            <a:r>
              <a:rPr lang="en-US" sz="2000" dirty="0"/>
              <a:t>Porosity interconnection threshold</a:t>
            </a:r>
          </a:p>
          <a:p>
            <a:r>
              <a:rPr lang="en-US" sz="2000" dirty="0"/>
              <a:t>Fission gas bubble number density</a:t>
            </a:r>
          </a:p>
          <a:p>
            <a:r>
              <a:rPr lang="en-US" sz="2000" dirty="0"/>
              <a:t>Alpha tearing/initial porosity</a:t>
            </a:r>
          </a:p>
        </p:txBody>
      </p:sp>
      <p:sp>
        <p:nvSpPr>
          <p:cNvPr id="4" name="Slide Number Placeholder 3">
            <a:extLst>
              <a:ext uri="{FF2B5EF4-FFF2-40B4-BE49-F238E27FC236}">
                <a16:creationId xmlns:a16="http://schemas.microsoft.com/office/drawing/2014/main" id="{F9DB1116-10A6-9848-839D-DE0B65451176}"/>
              </a:ext>
            </a:extLst>
          </p:cNvPr>
          <p:cNvSpPr>
            <a:spLocks noGrp="1"/>
          </p:cNvSpPr>
          <p:nvPr>
            <p:ph type="sldNum" sz="quarter" idx="12"/>
          </p:nvPr>
        </p:nvSpPr>
        <p:spPr/>
        <p:txBody>
          <a:bodyPr/>
          <a:lstStyle/>
          <a:p>
            <a:pPr>
              <a:defRPr/>
            </a:pPr>
            <a:fld id="{3FF2C605-4958-CF43-AA48-80339EFDB0AF}" type="slidenum">
              <a:rPr lang="en-US" smtClean="0"/>
              <a:pPr>
                <a:defRPr/>
              </a:pPr>
              <a:t>32</a:t>
            </a:fld>
            <a:endParaRPr lang="en-US"/>
          </a:p>
        </p:txBody>
      </p:sp>
      <p:pic>
        <p:nvPicPr>
          <p:cNvPr id="5" name="Picture 4">
            <a:extLst>
              <a:ext uri="{FF2B5EF4-FFF2-40B4-BE49-F238E27FC236}">
                <a16:creationId xmlns:a16="http://schemas.microsoft.com/office/drawing/2014/main" id="{32F0805E-9063-5345-8F41-4167D9DEDA3B}"/>
              </a:ext>
            </a:extLst>
          </p:cNvPr>
          <p:cNvPicPr>
            <a:picLocks noChangeAspect="1"/>
          </p:cNvPicPr>
          <p:nvPr/>
        </p:nvPicPr>
        <p:blipFill>
          <a:blip r:embed="rId2"/>
          <a:stretch>
            <a:fillRect/>
          </a:stretch>
        </p:blipFill>
        <p:spPr>
          <a:xfrm>
            <a:off x="2857499" y="3927684"/>
            <a:ext cx="2819399" cy="2839829"/>
          </a:xfrm>
          <a:prstGeom prst="rect">
            <a:avLst/>
          </a:prstGeom>
        </p:spPr>
      </p:pic>
      <p:pic>
        <p:nvPicPr>
          <p:cNvPr id="7" name="Picture 6">
            <a:extLst>
              <a:ext uri="{FF2B5EF4-FFF2-40B4-BE49-F238E27FC236}">
                <a16:creationId xmlns:a16="http://schemas.microsoft.com/office/drawing/2014/main" id="{74600C4E-7CBB-9543-8848-23898CB26E40}"/>
              </a:ext>
            </a:extLst>
          </p:cNvPr>
          <p:cNvPicPr>
            <a:picLocks noChangeAspect="1"/>
          </p:cNvPicPr>
          <p:nvPr/>
        </p:nvPicPr>
        <p:blipFill>
          <a:blip r:embed="rId3"/>
          <a:stretch>
            <a:fillRect/>
          </a:stretch>
        </p:blipFill>
        <p:spPr>
          <a:xfrm>
            <a:off x="7157625" y="2040150"/>
            <a:ext cx="3629438" cy="4201108"/>
          </a:xfrm>
          <a:prstGeom prst="rect">
            <a:avLst/>
          </a:prstGeom>
        </p:spPr>
      </p:pic>
    </p:spTree>
    <p:extLst>
      <p:ext uri="{BB962C8B-B14F-4D97-AF65-F5344CB8AC3E}">
        <p14:creationId xmlns:p14="http://schemas.microsoft.com/office/powerpoint/2010/main" val="1688344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sz="2000" dirty="0"/>
              <a:t>Metal fuel can go to high burnup, good accident performance, inherent safety, easy to make</a:t>
            </a:r>
          </a:p>
          <a:p>
            <a:r>
              <a:rPr lang="en-US" sz="2000" dirty="0"/>
              <a:t>Complex phase and composition environment</a:t>
            </a:r>
          </a:p>
          <a:p>
            <a:r>
              <a:rPr lang="en-US" sz="2000" dirty="0"/>
              <a:t>Rapid, substantial swelling, followed by fission gas release</a:t>
            </a:r>
          </a:p>
          <a:p>
            <a:r>
              <a:rPr lang="en-US" sz="2000" dirty="0"/>
              <a:t>Fission gas bubble behavior is very phase dependent</a:t>
            </a:r>
          </a:p>
          <a:p>
            <a:r>
              <a:rPr lang="en-US" sz="2000" dirty="0"/>
              <a:t>Observe constituent redistribution radially, in addition to axially varying microstructure</a:t>
            </a:r>
          </a:p>
          <a:p>
            <a:r>
              <a:rPr lang="en-US" sz="2000" dirty="0"/>
              <a:t>FCCI is a major factor in cladding failure, dependent upon thermodynamics and kinetics of a number of lanthanides, actinides and transition metals</a:t>
            </a:r>
          </a:p>
          <a:p>
            <a:r>
              <a:rPr lang="en-US" sz="2000" dirty="0"/>
              <a:t>We are trying to model all of this!</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33</a:t>
            </a:fld>
            <a:endParaRPr lang="en-US"/>
          </a:p>
        </p:txBody>
      </p:sp>
    </p:spTree>
    <p:extLst>
      <p:ext uri="{BB962C8B-B14F-4D97-AF65-F5344CB8AC3E}">
        <p14:creationId xmlns:p14="http://schemas.microsoft.com/office/powerpoint/2010/main" val="2903438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91DB-2E4B-6AF8-FF23-B9CF67F0B134}"/>
              </a:ext>
            </a:extLst>
          </p:cNvPr>
          <p:cNvSpPr>
            <a:spLocks noGrp="1"/>
          </p:cNvSpPr>
          <p:nvPr>
            <p:ph type="title"/>
          </p:nvPr>
        </p:nvSpPr>
        <p:spPr/>
        <p:txBody>
          <a:bodyPr/>
          <a:lstStyle/>
          <a:p>
            <a:r>
              <a:rPr lang="en-US" dirty="0"/>
              <a:t>SFR Transients</a:t>
            </a:r>
          </a:p>
        </p:txBody>
      </p:sp>
      <p:sp>
        <p:nvSpPr>
          <p:cNvPr id="3" name="Content Placeholder 2">
            <a:extLst>
              <a:ext uri="{FF2B5EF4-FFF2-40B4-BE49-F238E27FC236}">
                <a16:creationId xmlns:a16="http://schemas.microsoft.com/office/drawing/2014/main" id="{08F1445C-EEAA-B0B4-3C59-44C62E3954E4}"/>
              </a:ext>
            </a:extLst>
          </p:cNvPr>
          <p:cNvSpPr>
            <a:spLocks noGrp="1"/>
          </p:cNvSpPr>
          <p:nvPr>
            <p:ph idx="1"/>
          </p:nvPr>
        </p:nvSpPr>
        <p:spPr/>
        <p:txBody>
          <a:bodyPr/>
          <a:lstStyle/>
          <a:p>
            <a:r>
              <a:rPr lang="en-US" dirty="0"/>
              <a:t>For sodium fast reactors three main types of transient and accident scenarios are considered as references for the study of fuel transient and accident behavior:</a:t>
            </a:r>
          </a:p>
          <a:p>
            <a:pPr lvl="1"/>
            <a:r>
              <a:rPr lang="en-US" dirty="0"/>
              <a:t>the slow power transient representative of one control-rod withdrawal</a:t>
            </a:r>
          </a:p>
          <a:p>
            <a:pPr lvl="1"/>
            <a:r>
              <a:rPr lang="en-US" dirty="0"/>
              <a:t>the loss of cooling due to blockage of a subassembly</a:t>
            </a:r>
          </a:p>
          <a:p>
            <a:pPr lvl="1"/>
            <a:r>
              <a:rPr lang="en-US" dirty="0"/>
              <a:t>the unprotected loss of flow (ULOF) accident that might lead to a core disruptive accident</a:t>
            </a:r>
          </a:p>
          <a:p>
            <a:pPr lvl="1"/>
            <a:endParaRPr lang="en-US" dirty="0"/>
          </a:p>
          <a:p>
            <a:endParaRPr lang="en-US" dirty="0"/>
          </a:p>
        </p:txBody>
      </p:sp>
      <p:sp>
        <p:nvSpPr>
          <p:cNvPr id="4" name="Slide Number Placeholder 3">
            <a:extLst>
              <a:ext uri="{FF2B5EF4-FFF2-40B4-BE49-F238E27FC236}">
                <a16:creationId xmlns:a16="http://schemas.microsoft.com/office/drawing/2014/main" id="{39CE3405-7C0B-F41F-1F55-5F2AFE449F8E}"/>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a:p>
        </p:txBody>
      </p:sp>
    </p:spTree>
    <p:extLst>
      <p:ext uri="{BB962C8B-B14F-4D97-AF65-F5344CB8AC3E}">
        <p14:creationId xmlns:p14="http://schemas.microsoft.com/office/powerpoint/2010/main" val="2940466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A03C-268C-9934-0DFE-4D72965F46D9}"/>
              </a:ext>
            </a:extLst>
          </p:cNvPr>
          <p:cNvSpPr>
            <a:spLocks noGrp="1"/>
          </p:cNvSpPr>
          <p:nvPr>
            <p:ph type="title"/>
          </p:nvPr>
        </p:nvSpPr>
        <p:spPr/>
        <p:txBody>
          <a:bodyPr/>
          <a:lstStyle/>
          <a:p>
            <a:r>
              <a:rPr lang="en-US" dirty="0"/>
              <a:t>Control Rod Withdrawal Accident (CRWA)</a:t>
            </a:r>
          </a:p>
        </p:txBody>
      </p:sp>
      <p:sp>
        <p:nvSpPr>
          <p:cNvPr id="3" name="Content Placeholder 2">
            <a:extLst>
              <a:ext uri="{FF2B5EF4-FFF2-40B4-BE49-F238E27FC236}">
                <a16:creationId xmlns:a16="http://schemas.microsoft.com/office/drawing/2014/main" id="{1F686EE3-A36A-0C68-65B3-3D442FE1EC5F}"/>
              </a:ext>
            </a:extLst>
          </p:cNvPr>
          <p:cNvSpPr>
            <a:spLocks noGrp="1"/>
          </p:cNvSpPr>
          <p:nvPr>
            <p:ph idx="1"/>
          </p:nvPr>
        </p:nvSpPr>
        <p:spPr/>
        <p:txBody>
          <a:bodyPr/>
          <a:lstStyle/>
          <a:p>
            <a:r>
              <a:rPr lang="en-US" sz="2000" dirty="0"/>
              <a:t>Slow power transients due to control-rod withdrawal are the most common transients occurring during reactor operation as they are used for regulation of the core power by the operators</a:t>
            </a:r>
          </a:p>
          <a:p>
            <a:r>
              <a:rPr lang="en-US" sz="2000" dirty="0"/>
              <a:t>In case of an inadvertent control-rod withdrawal due operator action together with a failure of various protection systems, this transient might lead to severe consequences</a:t>
            </a:r>
          </a:p>
          <a:p>
            <a:r>
              <a:rPr lang="en-US" sz="2000" dirty="0"/>
              <a:t>During such a transient, nominal power can increase by 1-3% per second, and may lead to partial fuel melting inside the pins of the subassemblies surrounding the control rod</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D652275-E112-394A-DEC9-C5AB7905C93E}"/>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301269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08A4-B0B7-0016-F47E-D21F9BC3CAAC}"/>
              </a:ext>
            </a:extLst>
          </p:cNvPr>
          <p:cNvSpPr>
            <a:spLocks noGrp="1"/>
          </p:cNvSpPr>
          <p:nvPr>
            <p:ph type="title"/>
          </p:nvPr>
        </p:nvSpPr>
        <p:spPr/>
        <p:txBody>
          <a:bodyPr/>
          <a:lstStyle/>
          <a:p>
            <a:r>
              <a:rPr lang="en-US" dirty="0"/>
              <a:t>Local blockage of a subassembly</a:t>
            </a:r>
          </a:p>
        </p:txBody>
      </p:sp>
      <p:sp>
        <p:nvSpPr>
          <p:cNvPr id="3" name="Content Placeholder 2">
            <a:extLst>
              <a:ext uri="{FF2B5EF4-FFF2-40B4-BE49-F238E27FC236}">
                <a16:creationId xmlns:a16="http://schemas.microsoft.com/office/drawing/2014/main" id="{E85947DC-B6F1-43EB-0104-D3C0D6515249}"/>
              </a:ext>
            </a:extLst>
          </p:cNvPr>
          <p:cNvSpPr>
            <a:spLocks noGrp="1"/>
          </p:cNvSpPr>
          <p:nvPr>
            <p:ph idx="1"/>
          </p:nvPr>
        </p:nvSpPr>
        <p:spPr/>
        <p:txBody>
          <a:bodyPr/>
          <a:lstStyle/>
          <a:p>
            <a:r>
              <a:rPr lang="en-US" sz="2000" dirty="0"/>
              <a:t>Local blockage formation in a fuel assembly due to ingression of some external material into the bundle may lead to pin failure with subassembly degradation and melting</a:t>
            </a:r>
          </a:p>
          <a:p>
            <a:r>
              <a:rPr lang="en-US" sz="2000" dirty="0"/>
              <a:t>The hypothetical total instantaneous inlet blockage (TIB) of a subassembly at nominal power has been postulated as potential initiator for a core melt accident</a:t>
            </a:r>
          </a:p>
          <a:p>
            <a:r>
              <a:rPr lang="en-US" sz="2000" dirty="0"/>
              <a:t>Owing to the complete and fast loss of flow in the faulted subassembly, the usual detection systems are not operating in due time, so core power can not be shut down in time</a:t>
            </a:r>
          </a:p>
          <a:p>
            <a:r>
              <a:rPr lang="en-US" sz="2000" dirty="0"/>
              <a:t>The accident is characterized by overheating and melting of the fuel pins, degradation of the subassembly, wall failure, and possible propagation of molten materials into neighboring subassemblies</a:t>
            </a:r>
          </a:p>
          <a:p>
            <a:r>
              <a:rPr lang="en-US" sz="2000" dirty="0"/>
              <a:t>The main safety issue is the risk of propagation of the accident beyond the neighboring subassemblies that might lead to critical events and generalized core melting</a:t>
            </a:r>
          </a:p>
          <a:p>
            <a:r>
              <a:rPr lang="en-US" sz="2000" dirty="0"/>
              <a:t>Such an accident caused the Fermi-1 core meltdown in 1966</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1007B0E-6334-1487-B178-E6A040E4A12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89116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7B8A-4E6F-61D0-261F-EF0AFA457849}"/>
              </a:ext>
            </a:extLst>
          </p:cNvPr>
          <p:cNvSpPr>
            <a:spLocks noGrp="1"/>
          </p:cNvSpPr>
          <p:nvPr>
            <p:ph type="title"/>
          </p:nvPr>
        </p:nvSpPr>
        <p:spPr/>
        <p:txBody>
          <a:bodyPr/>
          <a:lstStyle/>
          <a:p>
            <a:r>
              <a:rPr lang="en-US" dirty="0"/>
              <a:t>Unprotected loss of flow accident (ULOF)</a:t>
            </a:r>
          </a:p>
        </p:txBody>
      </p:sp>
      <p:sp>
        <p:nvSpPr>
          <p:cNvPr id="3" name="Content Placeholder 2">
            <a:extLst>
              <a:ext uri="{FF2B5EF4-FFF2-40B4-BE49-F238E27FC236}">
                <a16:creationId xmlns:a16="http://schemas.microsoft.com/office/drawing/2014/main" id="{59B42870-DF72-3249-AB3C-0C7EFA37B212}"/>
              </a:ext>
            </a:extLst>
          </p:cNvPr>
          <p:cNvSpPr>
            <a:spLocks noGrp="1"/>
          </p:cNvSpPr>
          <p:nvPr>
            <p:ph idx="1"/>
          </p:nvPr>
        </p:nvSpPr>
        <p:spPr/>
        <p:txBody>
          <a:bodyPr/>
          <a:lstStyle/>
          <a:p>
            <a:r>
              <a:rPr lang="en-US" sz="2000" dirty="0"/>
              <a:t>The ULOF accident is the result of loss of primary pump flow due to potential initiating events such as electrical break-down without reactor scram</a:t>
            </a:r>
          </a:p>
          <a:p>
            <a:r>
              <a:rPr lang="en-US" sz="2000" dirty="0"/>
              <a:t>The first phase leads to sodium flow reduction and to associated power reduction linked to reactivity feedback</a:t>
            </a:r>
          </a:p>
          <a:p>
            <a:r>
              <a:rPr lang="en-US" sz="2000" dirty="0"/>
              <a:t>The power to flow ratio increases so that sodium temperature reaches causes sodium boiling</a:t>
            </a:r>
          </a:p>
          <a:p>
            <a:r>
              <a:rPr lang="en-US" sz="2000" dirty="0"/>
              <a:t>Due to the positive ‘sodium void effect’ in the central core regions, the ULOF leads to sodium boiling and channel voiding and may result in a core disruptive accident (CDA)</a:t>
            </a:r>
          </a:p>
          <a:p>
            <a:r>
              <a:rPr lang="en-US" sz="2000" dirty="0"/>
              <a:t>This can lead to generalized core degradation: fuel melting, clad failure and/or melting, fuel ejection into coolant, fuel dispersal and relocation into the channels, and possible mechanical energy release</a:t>
            </a:r>
          </a:p>
          <a:p>
            <a:r>
              <a:rPr lang="en-US" sz="2000" dirty="0"/>
              <a:t>Although this accident is initiated by a loss of coolant flow, it may rapidly evolve toward a fast reactivity insertion accident</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F558D7C-DAB6-0433-6A33-D33594684E3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269747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2303-ED75-9638-B8BB-47F00634ED28}"/>
              </a:ext>
            </a:extLst>
          </p:cNvPr>
          <p:cNvSpPr>
            <a:spLocks noGrp="1"/>
          </p:cNvSpPr>
          <p:nvPr>
            <p:ph type="title"/>
          </p:nvPr>
        </p:nvSpPr>
        <p:spPr/>
        <p:txBody>
          <a:bodyPr/>
          <a:lstStyle/>
          <a:p>
            <a:r>
              <a:rPr lang="en-US" dirty="0"/>
              <a:t>Fuel Behavior Under Slow Power Transients</a:t>
            </a:r>
          </a:p>
        </p:txBody>
      </p:sp>
      <p:sp>
        <p:nvSpPr>
          <p:cNvPr id="3" name="Content Placeholder 2">
            <a:extLst>
              <a:ext uri="{FF2B5EF4-FFF2-40B4-BE49-F238E27FC236}">
                <a16:creationId xmlns:a16="http://schemas.microsoft.com/office/drawing/2014/main" id="{46C0E8D4-174A-95F9-A09F-4DC56B52D429}"/>
              </a:ext>
            </a:extLst>
          </p:cNvPr>
          <p:cNvSpPr>
            <a:spLocks noGrp="1"/>
          </p:cNvSpPr>
          <p:nvPr>
            <p:ph idx="1"/>
          </p:nvPr>
        </p:nvSpPr>
        <p:spPr/>
        <p:txBody>
          <a:bodyPr/>
          <a:lstStyle/>
          <a:p>
            <a:r>
              <a:rPr lang="en-US" sz="2000" dirty="0"/>
              <a:t>In spite of high fission gas release rate observed with irradiated fuel due to high operation temperature (60-80% release) power increase and subsequent high temperature also activate fission gas-related phenomena that influence thermal and mechanical pin behavior</a:t>
            </a:r>
          </a:p>
          <a:p>
            <a:r>
              <a:rPr lang="en-US" sz="2000" dirty="0"/>
              <a:t>Intragranular gas migration toward grain boundary related to thermal gradient</a:t>
            </a:r>
          </a:p>
          <a:p>
            <a:r>
              <a:rPr lang="en-US" sz="2000" dirty="0"/>
              <a:t>Gas bubble growth due to coalescence, vacancy diffusion</a:t>
            </a:r>
          </a:p>
          <a:p>
            <a:r>
              <a:rPr lang="en-US" sz="2000" dirty="0"/>
              <a:t>Fission gas-induced fuel swelling driven by increase in bubble pressure</a:t>
            </a:r>
          </a:p>
          <a:p>
            <a:r>
              <a:rPr lang="en-US" sz="2000" dirty="0"/>
              <a:t>Saturation and interconnection of grain boundary bubbles leading to additional gas release</a:t>
            </a:r>
          </a:p>
          <a:p>
            <a:r>
              <a:rPr lang="en-US" sz="2000" dirty="0"/>
              <a:t>Under slow power transients, fuel heat generation and heat removal by the sodium coolant are almost in thermal equilibrium, and these ‘quasi’ steady-state conditions allow the evaluation of the power level at which fuel melting occurs</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FA2E0889-DC8D-292D-815B-A5B6F87756F1}"/>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1213699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9720-F78D-4E3B-EEA0-BB0C2F336AAD}"/>
              </a:ext>
            </a:extLst>
          </p:cNvPr>
          <p:cNvSpPr>
            <a:spLocks noGrp="1"/>
          </p:cNvSpPr>
          <p:nvPr>
            <p:ph type="title"/>
          </p:nvPr>
        </p:nvSpPr>
        <p:spPr/>
        <p:txBody>
          <a:bodyPr/>
          <a:lstStyle/>
          <a:p>
            <a:r>
              <a:rPr lang="en-US" dirty="0"/>
              <a:t>Fuel Melting</a:t>
            </a:r>
          </a:p>
        </p:txBody>
      </p:sp>
      <p:sp>
        <p:nvSpPr>
          <p:cNvPr id="3" name="Content Placeholder 2">
            <a:extLst>
              <a:ext uri="{FF2B5EF4-FFF2-40B4-BE49-F238E27FC236}">
                <a16:creationId xmlns:a16="http://schemas.microsoft.com/office/drawing/2014/main" id="{DA254697-C9C4-7A4D-E635-1C855356D9F3}"/>
              </a:ext>
            </a:extLst>
          </p:cNvPr>
          <p:cNvSpPr>
            <a:spLocks noGrp="1"/>
          </p:cNvSpPr>
          <p:nvPr>
            <p:ph idx="1"/>
          </p:nvPr>
        </p:nvSpPr>
        <p:spPr/>
        <p:txBody>
          <a:bodyPr/>
          <a:lstStyle/>
          <a:p>
            <a:r>
              <a:rPr lang="en-US" sz="2000" dirty="0"/>
              <a:t>Fuel-melting occurrence depends on pin thermal behavior that is governed by thermal conductivity and heat exchange between fuel and clad through the pellet–clad gap and on melting temperature, most of these factors being function of burn-up level and of irradiation history</a:t>
            </a:r>
          </a:p>
          <a:p>
            <a:r>
              <a:rPr lang="en-US" sz="2000" dirty="0"/>
              <a:t>High T plastic fuel creep may lead to central hole reduction and to increase of the macroscopic fuel porosity with subsequent reduction of the thermal conductivity and thus higher fuel temperature in the center that results in a lower power at melting onset</a:t>
            </a:r>
          </a:p>
          <a:p>
            <a:r>
              <a:rPr lang="en-US" sz="2000" dirty="0"/>
              <a:t>High peaking factors (~1.3, compared to ~1.1 in LWRs), can increase the local temperatures in high power regions and increase probability of fuel melting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8BA4DDF-D969-B07B-E689-810E07F7F103}"/>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3778953676"/>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11732</TotalTime>
  <Words>2510</Words>
  <Application>Microsoft Macintosh PowerPoint</Application>
  <PresentationFormat>Widescreen</PresentationFormat>
  <Paragraphs>219</Paragraphs>
  <Slides>33</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NCStateU-horizontal-left-logo</vt:lpstr>
      <vt:lpstr>Nuclear Fuel Performance</vt:lpstr>
      <vt:lpstr>Last time</vt:lpstr>
      <vt:lpstr>accidents/TRansients in MOX</vt:lpstr>
      <vt:lpstr>SFR Transients</vt:lpstr>
      <vt:lpstr>Control Rod Withdrawal Accident (CRWA)</vt:lpstr>
      <vt:lpstr>Local blockage of a subassembly</vt:lpstr>
      <vt:lpstr>Unprotected loss of flow accident (ULOF)</vt:lpstr>
      <vt:lpstr>Fuel Behavior Under Slow Power Transients</vt:lpstr>
      <vt:lpstr>Fuel Melting</vt:lpstr>
      <vt:lpstr>CABRI Experiment</vt:lpstr>
      <vt:lpstr>Metallic Fuel Microstructure and Performance</vt:lpstr>
      <vt:lpstr>Why metallic fuel?</vt:lpstr>
      <vt:lpstr>Why do we alloy?</vt:lpstr>
      <vt:lpstr>Alloying attempts</vt:lpstr>
      <vt:lpstr>U-Zr (U-Pu-Zr)</vt:lpstr>
      <vt:lpstr>Fuel Fabrication</vt:lpstr>
      <vt:lpstr>Fuel Redistribution</vt:lpstr>
      <vt:lpstr>Swelling of Metallic Fuel</vt:lpstr>
      <vt:lpstr>Fission Gas Release</vt:lpstr>
      <vt:lpstr>Cladding Strain</vt:lpstr>
      <vt:lpstr>Radially Varying Bubble Morphologies</vt:lpstr>
      <vt:lpstr>Fission Gas Bubble Morphology in alpha vs gamma U</vt:lpstr>
      <vt:lpstr>alpha U Tearing</vt:lpstr>
      <vt:lpstr>Axial Varying Microstructure</vt:lpstr>
      <vt:lpstr>Fuel-Clad Chemical Interaction</vt:lpstr>
      <vt:lpstr>Cladding wastage mechanisms</vt:lpstr>
      <vt:lpstr>Chemical Species Diffusion and Interaction</vt:lpstr>
      <vt:lpstr>Metallic Fuel Performance Modeling - BISON</vt:lpstr>
      <vt:lpstr>Metallic Fuel Performance Modeling</vt:lpstr>
      <vt:lpstr>Metallic Fuel Performance Modeling</vt:lpstr>
      <vt:lpstr>Other Metallic Fuel Codes</vt:lpstr>
      <vt:lpstr>Incorporation of lower length scale information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W. Beeler</cp:lastModifiedBy>
  <cp:revision>109</cp:revision>
  <dcterms:created xsi:type="dcterms:W3CDTF">2020-02-19T20:03:05Z</dcterms:created>
  <dcterms:modified xsi:type="dcterms:W3CDTF">2022-04-14T14:17:55Z</dcterms:modified>
</cp:coreProperties>
</file>